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32" r:id="rId17"/>
    <p:sldId id="420" r:id="rId18"/>
    <p:sldId id="300" r:id="rId19"/>
    <p:sldId id="421" r:id="rId20"/>
    <p:sldId id="271" r:id="rId21"/>
    <p:sldId id="272" r:id="rId22"/>
    <p:sldId id="273" r:id="rId23"/>
    <p:sldId id="274" r:id="rId24"/>
    <p:sldId id="275" r:id="rId25"/>
    <p:sldId id="276" r:id="rId26"/>
    <p:sldId id="277"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94"/>
  </p:normalViewPr>
  <p:slideViewPr>
    <p:cSldViewPr snapToGrid="0">
      <p:cViewPr varScale="1">
        <p:scale>
          <a:sx n="78" d="100"/>
          <a:sy n="78" d="100"/>
        </p:scale>
        <p:origin x="44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17" name="スライドのタイトル"/>
          <p:cNvSpPr txBox="1">
            <a:spLocks noGrp="1"/>
          </p:cNvSpPr>
          <p:nvPr>
            <p:ph type="title" hasCustomPrompt="1"/>
          </p:nvPr>
        </p:nvSpPr>
        <p:spPr>
          <a:xfrm>
            <a:off x="1206500" y="1079500"/>
            <a:ext cx="21971000" cy="1433163"/>
          </a:xfrm>
          <a:prstGeom prst="rect">
            <a:avLst/>
          </a:prstGeom>
        </p:spPr>
        <p:txBody>
          <a:bodyPr anchor="t"/>
          <a:lstStyle>
            <a:lvl1pPr algn="l" defTabSz="2438338">
              <a:lnSpc>
                <a:spcPct val="80000"/>
              </a:lnSpc>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18"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19" name="本文レベル1…"/>
          <p:cNvSpPr txBox="1">
            <a:spLocks noGrp="1"/>
          </p:cNvSpPr>
          <p:nvPr>
            <p:ph type="body" idx="1" hasCustomPrompt="1"/>
          </p:nvPr>
        </p:nvSpPr>
        <p:spPr>
          <a:xfrm>
            <a:off x="1206500" y="4248504"/>
            <a:ext cx="21971000" cy="8256012"/>
          </a:xfrm>
          <a:prstGeom prst="rect">
            <a:avLst/>
          </a:prstGeom>
        </p:spPr>
        <p:txBody>
          <a:bodyPr anchor="t"/>
          <a:lstStyle>
            <a:lvl1pPr marL="609600" indent="-609600" defTabSz="2438338">
              <a:lnSpc>
                <a:spcPct val="90000"/>
              </a:lnSpc>
              <a:spcBef>
                <a:spcPts val="4500"/>
              </a:spcBef>
              <a:buSzPct val="123000"/>
              <a:defRPr sz="4800"/>
            </a:lvl1pPr>
            <a:lvl2pPr marL="1219200" indent="-609600" defTabSz="2438338">
              <a:lnSpc>
                <a:spcPct val="90000"/>
              </a:lnSpc>
              <a:spcBef>
                <a:spcPts val="4500"/>
              </a:spcBef>
              <a:buSzPct val="123000"/>
              <a:defRPr sz="4800"/>
            </a:lvl2pPr>
            <a:lvl3pPr marL="1828800" indent="-609600" defTabSz="2438338">
              <a:lnSpc>
                <a:spcPct val="90000"/>
              </a:lnSpc>
              <a:spcBef>
                <a:spcPts val="4500"/>
              </a:spcBef>
              <a:buSzPct val="123000"/>
              <a:defRPr sz="4800"/>
            </a:lvl3pPr>
            <a:lvl4pPr marL="2438400" indent="-609600" defTabSz="2438338">
              <a:lnSpc>
                <a:spcPct val="90000"/>
              </a:lnSpc>
              <a:spcBef>
                <a:spcPts val="4500"/>
              </a:spcBef>
              <a:buSzPct val="123000"/>
              <a:defRPr sz="4800"/>
            </a:lvl4pPr>
            <a:lvl5pPr marL="3048000" indent="-609600" defTabSz="2438338">
              <a:lnSpc>
                <a:spcPct val="90000"/>
              </a:lnSpc>
              <a:spcBef>
                <a:spcPts val="4500"/>
              </a:spcBef>
              <a:buSzPct val="123000"/>
              <a:defRPr sz="4800"/>
            </a:lvl5pPr>
          </a:lstStyle>
          <a:p>
            <a:r>
              <a:t>スライドの箇条書きテキスト</a:t>
            </a:r>
          </a:p>
          <a:p>
            <a:pPr lvl="1"/>
            <a:endParaRPr/>
          </a:p>
          <a:p>
            <a:pPr lvl="2"/>
            <a:endParaRPr/>
          </a:p>
          <a:p>
            <a:pPr lvl="3"/>
            <a:endParaRPr/>
          </a:p>
          <a:p>
            <a:pPr lvl="4"/>
            <a:endParaRPr/>
          </a:p>
        </p:txBody>
      </p:sp>
      <p:sp>
        <p:nvSpPr>
          <p:cNvPr id="12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27" name="作者と日付"/>
          <p:cNvSpPr txBox="1">
            <a:spLocks noGrp="1"/>
          </p:cNvSpPr>
          <p:nvPr>
            <p:ph type="body" sz="quarter" idx="21" hasCustomPrompt="1"/>
          </p:nvPr>
        </p:nvSpPr>
        <p:spPr>
          <a:xfrm>
            <a:off x="1201340" y="11859862"/>
            <a:ext cx="21971003" cy="636979"/>
          </a:xfrm>
          <a:prstGeom prst="rect">
            <a:avLst/>
          </a:prstGeom>
        </p:spPr>
        <p:txBody>
          <a:bodyPr lIns="45719" tIns="45719" rIns="45719" bIns="45719" anchor="t"/>
          <a:lstStyle>
            <a:lvl1pPr marL="0" indent="0">
              <a:spcBef>
                <a:spcPts val="0"/>
              </a:spcBef>
              <a:buSzTx/>
              <a:buNone/>
              <a:defRPr sz="3600">
                <a:latin typeface="ヒラギノ角ゴ ProN W6"/>
                <a:ea typeface="ヒラギノ角ゴ ProN W6"/>
                <a:cs typeface="ヒラギノ角ゴ ProN W6"/>
                <a:sym typeface="ヒラギノ角ゴ ProN W6"/>
              </a:defRPr>
            </a:lvl1pPr>
          </a:lstStyle>
          <a:p>
            <a:r>
              <a:t>作者と日付</a:t>
            </a:r>
          </a:p>
        </p:txBody>
      </p:sp>
      <p:sp>
        <p:nvSpPr>
          <p:cNvPr id="128" name="プレゼンテーションのタイトル"/>
          <p:cNvSpPr txBox="1">
            <a:spLocks noGrp="1"/>
          </p:cNvSpPr>
          <p:nvPr>
            <p:ph type="title" hasCustomPrompt="1"/>
          </p:nvPr>
        </p:nvSpPr>
        <p:spPr>
          <a:xfrm>
            <a:off x="1206496" y="2574991"/>
            <a:ext cx="21971004" cy="4648201"/>
          </a:xfrm>
          <a:prstGeom prst="rect">
            <a:avLst/>
          </a:prstGeom>
        </p:spPr>
        <p:txBody>
          <a:bodyPr anchor="b"/>
          <a:lstStyle>
            <a:lvl1pPr algn="l" defTabSz="2438338">
              <a:lnSpc>
                <a:spcPct val="80000"/>
              </a:lnSpc>
              <a:defRPr sz="11600" spc="-232">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29" name="本文レベル1…"/>
          <p:cNvSpPr txBox="1">
            <a:spLocks noGrp="1"/>
          </p:cNvSpPr>
          <p:nvPr>
            <p:ph type="body" sz="quarter" idx="1" hasCustomPrompt="1"/>
          </p:nvPr>
        </p:nvSpPr>
        <p:spPr>
          <a:xfrm>
            <a:off x="1201342" y="7223190"/>
            <a:ext cx="21971001" cy="1905001"/>
          </a:xfrm>
          <a:prstGeom prst="rect">
            <a:avLst/>
          </a:prstGeom>
        </p:spPr>
        <p:txBody>
          <a:bodyPr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vl2pPr marL="0" indent="457200">
              <a:spcBef>
                <a:spcPts val="0"/>
              </a:spcBef>
              <a:buSzTx/>
              <a:buNone/>
              <a:defRPr sz="5500">
                <a:latin typeface="ヒラギノ角ゴ ProN W6"/>
                <a:ea typeface="ヒラギノ角ゴ ProN W6"/>
                <a:cs typeface="ヒラギノ角ゴ ProN W6"/>
                <a:sym typeface="ヒラギノ角ゴ ProN W6"/>
              </a:defRPr>
            </a:lvl2pPr>
            <a:lvl3pPr marL="0" indent="914400">
              <a:spcBef>
                <a:spcPts val="0"/>
              </a:spcBef>
              <a:buSzTx/>
              <a:buNone/>
              <a:defRPr sz="5500">
                <a:latin typeface="ヒラギノ角ゴ ProN W6"/>
                <a:ea typeface="ヒラギノ角ゴ ProN W6"/>
                <a:cs typeface="ヒラギノ角ゴ ProN W6"/>
                <a:sym typeface="ヒラギノ角ゴ ProN W6"/>
              </a:defRPr>
            </a:lvl3pPr>
            <a:lvl4pPr marL="0" indent="1371600">
              <a:spcBef>
                <a:spcPts val="0"/>
              </a:spcBef>
              <a:buSzTx/>
              <a:buNone/>
              <a:defRPr sz="5500">
                <a:latin typeface="ヒラギノ角ゴ ProN W6"/>
                <a:ea typeface="ヒラギノ角ゴ ProN W6"/>
                <a:cs typeface="ヒラギノ角ゴ ProN W6"/>
                <a:sym typeface="ヒラギノ角ゴ ProN W6"/>
              </a:defRPr>
            </a:lvl4pPr>
            <a:lvl5pPr marL="0" indent="1828800">
              <a:spcBef>
                <a:spcPts val="0"/>
              </a:spcBef>
              <a:buSzTx/>
              <a:buNone/>
              <a:defRPr sz="5500">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3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37" name="作者と日付"/>
          <p:cNvSpPr txBox="1">
            <a:spLocks noGrp="1"/>
          </p:cNvSpPr>
          <p:nvPr>
            <p:ph type="body" sz="quarter" idx="21" hasCustomPrompt="1"/>
          </p:nvPr>
        </p:nvSpPr>
        <p:spPr>
          <a:xfrm>
            <a:off x="1219200" y="11986162"/>
            <a:ext cx="21945599" cy="605791"/>
          </a:xfrm>
          <a:prstGeom prst="rect">
            <a:avLst/>
          </a:prstGeom>
        </p:spPr>
        <p:txBody>
          <a:bodyPr anchor="t"/>
          <a:lstStyle>
            <a:lvl1pPr marL="0" indent="0" algn="ctr">
              <a:spcBef>
                <a:spcPts val="0"/>
              </a:spcBef>
              <a:buSzTx/>
              <a:buNone/>
              <a:defRPr sz="3000" spc="-29">
                <a:latin typeface="Graphik-Medium"/>
                <a:ea typeface="Graphik-Medium"/>
                <a:cs typeface="Graphik-Medium"/>
                <a:sym typeface="Graphik Medium"/>
              </a:defRPr>
            </a:lvl1pPr>
          </a:lstStyle>
          <a:p>
            <a:r>
              <a:t>作者と日付</a:t>
            </a:r>
          </a:p>
        </p:txBody>
      </p:sp>
      <p:sp>
        <p:nvSpPr>
          <p:cNvPr id="138"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defTabSz="2438400">
              <a:lnSpc>
                <a:spcPct val="80000"/>
              </a:lnSpc>
              <a:defRPr sz="12800" spc="-128">
                <a:latin typeface="Canela Bold"/>
                <a:ea typeface="Canela Bold"/>
                <a:cs typeface="Canela Bold"/>
                <a:sym typeface="Canela Bold"/>
              </a:defRPr>
            </a:lvl1pPr>
          </a:lstStyle>
          <a:p>
            <a:r>
              <a:t>プレゼンテーションのタイトル</a:t>
            </a:r>
          </a:p>
        </p:txBody>
      </p:sp>
      <p:sp>
        <p:nvSpPr>
          <p:cNvPr id="139" name="本文レベル1…"/>
          <p:cNvSpPr txBox="1">
            <a:spLocks noGrp="1"/>
          </p:cNvSpPr>
          <p:nvPr>
            <p:ph type="body" sz="quarter" idx="1" hasCustomPrompt="1"/>
          </p:nvPr>
        </p:nvSpPr>
        <p:spPr>
          <a:xfrm>
            <a:off x="1219200" y="7567579"/>
            <a:ext cx="21945600" cy="2250593"/>
          </a:xfrm>
          <a:prstGeom prst="rect">
            <a:avLst/>
          </a:prstGeom>
        </p:spPr>
        <p:txBody>
          <a:bodyPr anchor="t"/>
          <a:lstStyle>
            <a:lvl1pPr marL="0" indent="0" algn="ctr">
              <a:spcBef>
                <a:spcPts val="0"/>
              </a:spcBef>
              <a:buSzTx/>
              <a:buNone/>
              <a:defRPr sz="6000" spc="-59">
                <a:latin typeface="Graphik-SemiboldItalic"/>
                <a:ea typeface="Graphik-SemiboldItalic"/>
                <a:cs typeface="Graphik-SemiboldItalic"/>
                <a:sym typeface="Graphik Semibold"/>
              </a:defRPr>
            </a:lvl1pPr>
            <a:lvl2pPr marL="0" indent="457200" algn="ctr">
              <a:spcBef>
                <a:spcPts val="0"/>
              </a:spcBef>
              <a:buSzTx/>
              <a:buNone/>
              <a:defRPr sz="6000" spc="-59">
                <a:latin typeface="Graphik-SemiboldItalic"/>
                <a:ea typeface="Graphik-SemiboldItalic"/>
                <a:cs typeface="Graphik-SemiboldItalic"/>
                <a:sym typeface="Graphik Semibold"/>
              </a:defRPr>
            </a:lvl2pPr>
            <a:lvl3pPr marL="0" indent="914400" algn="ctr">
              <a:spcBef>
                <a:spcPts val="0"/>
              </a:spcBef>
              <a:buSzTx/>
              <a:buNone/>
              <a:defRPr sz="6000" spc="-59">
                <a:latin typeface="Graphik-SemiboldItalic"/>
                <a:ea typeface="Graphik-SemiboldItalic"/>
                <a:cs typeface="Graphik-SemiboldItalic"/>
                <a:sym typeface="Graphik Semibold"/>
              </a:defRPr>
            </a:lvl3pPr>
            <a:lvl4pPr marL="0" indent="1371600" algn="ctr">
              <a:spcBef>
                <a:spcPts val="0"/>
              </a:spcBef>
              <a:buSzTx/>
              <a:buNone/>
              <a:defRPr sz="6000" spc="-59">
                <a:latin typeface="Graphik-SemiboldItalic"/>
                <a:ea typeface="Graphik-SemiboldItalic"/>
                <a:cs typeface="Graphik-SemiboldItalic"/>
                <a:sym typeface="Graphik Semibold"/>
              </a:defRPr>
            </a:lvl4pPr>
            <a:lvl5pPr marL="0" indent="1828800" algn="ctr">
              <a:spcBef>
                <a:spcPts val="0"/>
              </a:spcBef>
              <a:buSzTx/>
              <a:buNone/>
              <a:defRPr sz="6000" spc="-59">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140" name="スライド番号"/>
          <p:cNvSpPr txBox="1">
            <a:spLocks noGrp="1"/>
          </p:cNvSpPr>
          <p:nvPr>
            <p:ph type="sldNum" sz="quarter" idx="2"/>
          </p:nvPr>
        </p:nvSpPr>
        <p:spPr>
          <a:xfrm>
            <a:off x="12001499" y="12700000"/>
            <a:ext cx="388621" cy="429261"/>
          </a:xfrm>
          <a:prstGeom prst="rect">
            <a:avLst/>
          </a:prstGeom>
        </p:spPr>
        <p:txBody>
          <a:bodyPr anchor="b"/>
          <a:lstStyle>
            <a:lvl1pPr defTabSz="584200">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47" name="作者と日付"/>
          <p:cNvSpPr txBox="1">
            <a:spLocks noGrp="1"/>
          </p:cNvSpPr>
          <p:nvPr>
            <p:ph type="body" sz="quarter" idx="21" hasCustomPrompt="1"/>
          </p:nvPr>
        </p:nvSpPr>
        <p:spPr>
          <a:xfrm>
            <a:off x="1201340" y="11859862"/>
            <a:ext cx="21971003" cy="636979"/>
          </a:xfrm>
          <a:prstGeom prst="rect">
            <a:avLst/>
          </a:prstGeom>
        </p:spPr>
        <p:txBody>
          <a:bodyPr lIns="45719" tIns="45719" rIns="45719" bIns="45719" anchor="t"/>
          <a:lstStyle>
            <a:lvl1pPr marL="0" indent="0">
              <a:spcBef>
                <a:spcPts val="0"/>
              </a:spcBef>
              <a:buSzTx/>
              <a:buNone/>
              <a:defRPr sz="3600">
                <a:latin typeface="ヒラギノ角ゴ ProN W6"/>
                <a:ea typeface="ヒラギノ角ゴ ProN W6"/>
                <a:cs typeface="ヒラギノ角ゴ ProN W6"/>
                <a:sym typeface="ヒラギノ角ゴ ProN W6"/>
              </a:defRPr>
            </a:lvl1pPr>
          </a:lstStyle>
          <a:p>
            <a:r>
              <a:t>作者と日付</a:t>
            </a:r>
          </a:p>
        </p:txBody>
      </p:sp>
      <p:sp>
        <p:nvSpPr>
          <p:cNvPr id="148" name="プレゼンテーションのタイトル"/>
          <p:cNvSpPr txBox="1">
            <a:spLocks noGrp="1"/>
          </p:cNvSpPr>
          <p:nvPr>
            <p:ph type="title" hasCustomPrompt="1"/>
          </p:nvPr>
        </p:nvSpPr>
        <p:spPr>
          <a:xfrm>
            <a:off x="1206496" y="2574991"/>
            <a:ext cx="21971004" cy="4648201"/>
          </a:xfrm>
          <a:prstGeom prst="rect">
            <a:avLst/>
          </a:prstGeom>
        </p:spPr>
        <p:txBody>
          <a:bodyPr anchor="b"/>
          <a:lstStyle>
            <a:lvl1pPr algn="l" defTabSz="2438338">
              <a:lnSpc>
                <a:spcPct val="80000"/>
              </a:lnSpc>
              <a:defRPr sz="11600" spc="-232">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49" name="本文レベル1…"/>
          <p:cNvSpPr txBox="1">
            <a:spLocks noGrp="1"/>
          </p:cNvSpPr>
          <p:nvPr>
            <p:ph type="body" sz="quarter" idx="1" hasCustomPrompt="1"/>
          </p:nvPr>
        </p:nvSpPr>
        <p:spPr>
          <a:xfrm>
            <a:off x="1201342" y="7223190"/>
            <a:ext cx="21971001" cy="1905001"/>
          </a:xfrm>
          <a:prstGeom prst="rect">
            <a:avLst/>
          </a:prstGeom>
        </p:spPr>
        <p:txBody>
          <a:bodyPr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vl2pPr marL="0" indent="457200">
              <a:spcBef>
                <a:spcPts val="0"/>
              </a:spcBef>
              <a:buSzTx/>
              <a:buNone/>
              <a:defRPr sz="5500">
                <a:latin typeface="ヒラギノ角ゴ ProN W6"/>
                <a:ea typeface="ヒラギノ角ゴ ProN W6"/>
                <a:cs typeface="ヒラギノ角ゴ ProN W6"/>
                <a:sym typeface="ヒラギノ角ゴ ProN W6"/>
              </a:defRPr>
            </a:lvl2pPr>
            <a:lvl3pPr marL="0" indent="914400">
              <a:spcBef>
                <a:spcPts val="0"/>
              </a:spcBef>
              <a:buSzTx/>
              <a:buNone/>
              <a:defRPr sz="5500">
                <a:latin typeface="ヒラギノ角ゴ ProN W6"/>
                <a:ea typeface="ヒラギノ角ゴ ProN W6"/>
                <a:cs typeface="ヒラギノ角ゴ ProN W6"/>
                <a:sym typeface="ヒラギノ角ゴ ProN W6"/>
              </a:defRPr>
            </a:lvl3pPr>
            <a:lvl4pPr marL="0" indent="1371600">
              <a:spcBef>
                <a:spcPts val="0"/>
              </a:spcBef>
              <a:buSzTx/>
              <a:buNone/>
              <a:defRPr sz="5500">
                <a:latin typeface="ヒラギノ角ゴ ProN W6"/>
                <a:ea typeface="ヒラギノ角ゴ ProN W6"/>
                <a:cs typeface="ヒラギノ角ゴ ProN W6"/>
                <a:sym typeface="ヒラギノ角ゴ ProN W6"/>
              </a:defRPr>
            </a:lvl4pPr>
            <a:lvl5pPr marL="0" indent="1828800">
              <a:spcBef>
                <a:spcPts val="0"/>
              </a:spcBef>
              <a:buSzTx/>
              <a:buNone/>
              <a:defRPr sz="5500">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5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7" name="スライドのタイトル"/>
          <p:cNvSpPr txBox="1">
            <a:spLocks noGrp="1"/>
          </p:cNvSpPr>
          <p:nvPr>
            <p:ph type="title" hasCustomPrompt="1"/>
          </p:nvPr>
        </p:nvSpPr>
        <p:spPr>
          <a:xfrm>
            <a:off x="1206500" y="1079500"/>
            <a:ext cx="21971000" cy="1433163"/>
          </a:xfrm>
          <a:prstGeom prst="rect">
            <a:avLst/>
          </a:prstGeom>
        </p:spPr>
        <p:txBody>
          <a:bodyPr anchor="t"/>
          <a:lstStyle>
            <a:lvl1pPr algn="l" defTabSz="2438338">
              <a:lnSpc>
                <a:spcPct val="80000"/>
              </a:lnSpc>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8"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9" name="本文レベル1…"/>
          <p:cNvSpPr txBox="1">
            <a:spLocks noGrp="1"/>
          </p:cNvSpPr>
          <p:nvPr>
            <p:ph type="body" idx="1" hasCustomPrompt="1"/>
          </p:nvPr>
        </p:nvSpPr>
        <p:spPr>
          <a:xfrm>
            <a:off x="1206500" y="4248504"/>
            <a:ext cx="21971000" cy="8256012"/>
          </a:xfrm>
          <a:prstGeom prst="rect">
            <a:avLst/>
          </a:prstGeom>
        </p:spPr>
        <p:txBody>
          <a:bodyPr anchor="t"/>
          <a:lstStyle>
            <a:lvl1pPr marL="609600" indent="-609600" defTabSz="2438338">
              <a:lnSpc>
                <a:spcPct val="90000"/>
              </a:lnSpc>
              <a:spcBef>
                <a:spcPts val="4500"/>
              </a:spcBef>
              <a:buSzPct val="123000"/>
              <a:defRPr sz="4800"/>
            </a:lvl1pPr>
            <a:lvl2pPr marL="1219200" indent="-609600" defTabSz="2438338">
              <a:lnSpc>
                <a:spcPct val="90000"/>
              </a:lnSpc>
              <a:spcBef>
                <a:spcPts val="4500"/>
              </a:spcBef>
              <a:buSzPct val="123000"/>
              <a:defRPr sz="4800"/>
            </a:lvl2pPr>
            <a:lvl3pPr marL="1828800" indent="-609600" defTabSz="2438338">
              <a:lnSpc>
                <a:spcPct val="90000"/>
              </a:lnSpc>
              <a:spcBef>
                <a:spcPts val="4500"/>
              </a:spcBef>
              <a:buSzPct val="123000"/>
              <a:defRPr sz="4800"/>
            </a:lvl3pPr>
            <a:lvl4pPr marL="2438400" indent="-609600" defTabSz="2438338">
              <a:lnSpc>
                <a:spcPct val="90000"/>
              </a:lnSpc>
              <a:spcBef>
                <a:spcPts val="4500"/>
              </a:spcBef>
              <a:buSzPct val="123000"/>
              <a:defRPr sz="4800"/>
            </a:lvl4pPr>
            <a:lvl5pPr marL="3048000" indent="-609600" defTabSz="2438338">
              <a:lnSpc>
                <a:spcPct val="90000"/>
              </a:lnSpc>
              <a:spcBef>
                <a:spcPts val="4500"/>
              </a:spcBef>
              <a:buSzPct val="123000"/>
              <a:defRPr sz="4800"/>
            </a:lvl5pPr>
          </a:lstStyle>
          <a:p>
            <a:r>
              <a:t>スライドの箇条書きテキスト</a:t>
            </a:r>
          </a:p>
          <a:p>
            <a:pPr lvl="1"/>
            <a:endParaRPr/>
          </a:p>
          <a:p>
            <a:pPr lvl="2"/>
            <a:endParaRPr/>
          </a:p>
          <a:p>
            <a:pPr lvl="3"/>
            <a:endParaRPr/>
          </a:p>
          <a:p>
            <a:pPr lvl="4"/>
            <a:endParaRPr/>
          </a:p>
        </p:txBody>
      </p:sp>
      <p:sp>
        <p:nvSpPr>
          <p:cNvPr id="16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医学・歯学分野における数理・データサイエンス・AI教育の開発"/>
          <p:cNvSpPr txBox="1"/>
          <p:nvPr/>
        </p:nvSpPr>
        <p:spPr>
          <a:xfrm>
            <a:off x="2791453" y="2286135"/>
            <a:ext cx="18801094" cy="1073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100">
                <a:latin typeface="Canela Text Regular"/>
                <a:ea typeface="Canela Text Regular"/>
                <a:cs typeface="Canela Text Regular"/>
                <a:sym typeface="Canela Text Regular"/>
              </a:defRPr>
            </a:lvl1pPr>
          </a:lstStyle>
          <a:p>
            <a:r>
              <a:t>医学・歯学分野における数理・データサイエンス・AI教育の開発</a:t>
            </a:r>
          </a:p>
        </p:txBody>
      </p:sp>
      <p:sp>
        <p:nvSpPr>
          <p:cNvPr id="171" name="須藤毅顕"/>
          <p:cNvSpPr txBox="1"/>
          <p:nvPr/>
        </p:nvSpPr>
        <p:spPr>
          <a:xfrm>
            <a:off x="18960585" y="12392624"/>
            <a:ext cx="27051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100">
                <a:latin typeface="Canela Text Regular"/>
                <a:ea typeface="Canela Text Regular"/>
                <a:cs typeface="Canela Text Regular"/>
                <a:sym typeface="Canela Text Regular"/>
              </a:defRPr>
            </a:lvl1pPr>
          </a:lstStyle>
          <a:p>
            <a:r>
              <a:t>須藤毅顕</a:t>
            </a:r>
          </a:p>
        </p:txBody>
      </p:sp>
      <p:sp>
        <p:nvSpPr>
          <p:cNvPr id="172" name="統合教育機構"/>
          <p:cNvSpPr txBox="1"/>
          <p:nvPr/>
        </p:nvSpPr>
        <p:spPr>
          <a:xfrm>
            <a:off x="18501886" y="11138694"/>
            <a:ext cx="40005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100">
                <a:latin typeface="Canela Text Regular"/>
                <a:ea typeface="Canela Text Regular"/>
                <a:cs typeface="Canela Text Regular"/>
                <a:sym typeface="Canela Text Regular"/>
              </a:defRPr>
            </a:lvl1pPr>
          </a:lstStyle>
          <a:p>
            <a:r>
              <a:t>統合教育機構</a:t>
            </a:r>
          </a:p>
        </p:txBody>
      </p:sp>
      <p:sp>
        <p:nvSpPr>
          <p:cNvPr id="173" name="東京医科歯科大学"/>
          <p:cNvSpPr txBox="1"/>
          <p:nvPr/>
        </p:nvSpPr>
        <p:spPr>
          <a:xfrm>
            <a:off x="17405309" y="10226191"/>
            <a:ext cx="52959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100">
                <a:latin typeface="Canela Text Regular"/>
                <a:ea typeface="Canela Text Regular"/>
                <a:cs typeface="Canela Text Regular"/>
                <a:sym typeface="Canela Text Regular"/>
              </a:defRPr>
            </a:lvl1pPr>
          </a:lstStyle>
          <a:p>
            <a:r>
              <a:t>東京医科歯科大学</a:t>
            </a:r>
          </a:p>
        </p:txBody>
      </p:sp>
      <p:sp>
        <p:nvSpPr>
          <p:cNvPr id="2" name="医学・歯学分野における数理・データサイエンス・AI教育の開発">
            <a:extLst>
              <a:ext uri="{FF2B5EF4-FFF2-40B4-BE49-F238E27FC236}">
                <a16:creationId xmlns:a16="http://schemas.microsoft.com/office/drawing/2014/main" id="{28CAAD60-B914-BA49-624C-69F69DD1EEF0}"/>
              </a:ext>
            </a:extLst>
          </p:cNvPr>
          <p:cNvSpPr txBox="1"/>
          <p:nvPr/>
        </p:nvSpPr>
        <p:spPr>
          <a:xfrm>
            <a:off x="20759796" y="567726"/>
            <a:ext cx="2943114" cy="8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5100">
                <a:latin typeface="Canela Text Regular"/>
                <a:ea typeface="Canela Text Regular"/>
                <a:cs typeface="Canela Text Regular"/>
                <a:sym typeface="Canela Text Regular"/>
              </a:defRPr>
            </a:lvl1pPr>
          </a:lstStyle>
          <a:p>
            <a:r>
              <a:rPr lang="en-US"/>
              <a:t>2022/11/10</a:t>
            </a: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四角形"/>
          <p:cNvSpPr/>
          <p:nvPr/>
        </p:nvSpPr>
        <p:spPr>
          <a:xfrm>
            <a:off x="-13722" y="-7593"/>
            <a:ext cx="24411444" cy="13525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51" name="必修科目「情報処理」でのpythonの基礎演習"/>
          <p:cNvSpPr txBox="1"/>
          <p:nvPr/>
        </p:nvSpPr>
        <p:spPr>
          <a:xfrm>
            <a:off x="5631465" y="316257"/>
            <a:ext cx="12521464"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700">
                <a:solidFill>
                  <a:srgbClr val="FFFFFF"/>
                </a:solidFill>
              </a:defRPr>
            </a:lvl1pPr>
          </a:lstStyle>
          <a:p>
            <a:r>
              <a:t>必修科目「情報処理」でのpythonの基礎演習</a:t>
            </a:r>
          </a:p>
        </p:txBody>
      </p:sp>
      <p:pic>
        <p:nvPicPr>
          <p:cNvPr id="252" name="スクリーンショット 2021-07-15 11.43.33.png" descr="スクリーンショット 2021-07-15 11.43.33.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63877" y="1776241"/>
            <a:ext cx="8758224" cy="4917662"/>
          </a:xfrm>
          <a:prstGeom prst="rect">
            <a:avLst/>
          </a:prstGeom>
          <a:ln w="25400">
            <a:solidFill>
              <a:srgbClr val="000000"/>
            </a:solidFill>
            <a:miter lim="400000"/>
          </a:ln>
        </p:spPr>
      </p:pic>
      <p:pic>
        <p:nvPicPr>
          <p:cNvPr id="253" name="スクリーンショット 2021-07-15 11.44.37.png" descr="スクリーンショット 2021-07-15 11.44.37.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63877" y="7004381"/>
            <a:ext cx="8758224" cy="4934671"/>
          </a:xfrm>
          <a:prstGeom prst="rect">
            <a:avLst/>
          </a:prstGeom>
          <a:ln w="25400">
            <a:solidFill>
              <a:srgbClr val="000000"/>
            </a:solidFill>
            <a:miter lim="400000"/>
          </a:ln>
        </p:spPr>
      </p:pic>
      <p:pic>
        <p:nvPicPr>
          <p:cNvPr id="254" name="スクリーンショット 2021-07-15 11.45.23.png" descr="スクリーンショット 2021-07-15 11.45.23.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103361" y="1763541"/>
            <a:ext cx="8816763" cy="4943062"/>
          </a:xfrm>
          <a:prstGeom prst="rect">
            <a:avLst/>
          </a:prstGeom>
          <a:ln w="25400">
            <a:solidFill>
              <a:srgbClr val="000000"/>
            </a:solidFill>
            <a:miter lim="400000"/>
          </a:ln>
        </p:spPr>
      </p:pic>
      <p:pic>
        <p:nvPicPr>
          <p:cNvPr id="255" name="スクリーンショット 2021-07-15 11.45.58.png" descr="スクリーンショット 2021-07-15 11.45.58.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103361" y="6990976"/>
            <a:ext cx="8816763" cy="4961483"/>
          </a:xfrm>
          <a:prstGeom prst="rect">
            <a:avLst/>
          </a:prstGeom>
          <a:ln w="25400">
            <a:solidFill>
              <a:srgbClr val="000000"/>
            </a:solidFill>
            <a:miter lim="400000"/>
          </a:ln>
        </p:spPr>
      </p:pic>
      <p:sp>
        <p:nvSpPr>
          <p:cNvPr id="256" name="プログラミング全般の基礎知識となる四則演算、変数、制御構文、関数などの…"/>
          <p:cNvSpPr txBox="1"/>
          <p:nvPr/>
        </p:nvSpPr>
        <p:spPr>
          <a:xfrm>
            <a:off x="2658465" y="12224131"/>
            <a:ext cx="19600470" cy="143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4200">
                <a:latin typeface="+mn-lt"/>
                <a:ea typeface="+mn-ea"/>
                <a:cs typeface="+mn-cs"/>
                <a:sym typeface="ヒラギノ角ゴ ProN W3"/>
              </a:defRPr>
            </a:pPr>
            <a:r>
              <a:t>プログラミング全般の基礎知識となる四則演算、変数、制御構文、関数などの</a:t>
            </a:r>
          </a:p>
          <a:p>
            <a:pPr algn="l" defTabSz="2438338">
              <a:defRPr sz="4200">
                <a:latin typeface="+mn-lt"/>
                <a:ea typeface="+mn-ea"/>
                <a:cs typeface="+mn-cs"/>
                <a:sym typeface="ヒラギノ角ゴ ProN W3"/>
              </a:defRPr>
            </a:pPr>
            <a:r>
              <a:t>使い方を実際に手を動かしながら学ぶ　(授業は全てZoomによるオンライン授業)</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四角形"/>
          <p:cNvSpPr/>
          <p:nvPr/>
        </p:nvSpPr>
        <p:spPr>
          <a:xfrm>
            <a:off x="-9021" y="-24203"/>
            <a:ext cx="24402042" cy="127000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59" name="新設科目「医療とAI・ビッグデータ入門」の概要"/>
          <p:cNvSpPr txBox="1"/>
          <p:nvPr/>
        </p:nvSpPr>
        <p:spPr>
          <a:xfrm>
            <a:off x="3345751" y="156772"/>
            <a:ext cx="17692498" cy="908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6300">
                <a:solidFill>
                  <a:srgbClr val="FFFFFE"/>
                </a:solidFill>
                <a:latin typeface="ヒラギノ丸ゴ ProN W4"/>
                <a:ea typeface="ヒラギノ丸ゴ ProN W4"/>
                <a:cs typeface="ヒラギノ丸ゴ ProN W4"/>
                <a:sym typeface="ヒラギノ丸ゴ ProN W4"/>
              </a:defRPr>
            </a:lvl1pPr>
          </a:lstStyle>
          <a:p>
            <a:r>
              <a:t>新設科目「医療とAI・ビッグデータ入門」の概要</a:t>
            </a:r>
          </a:p>
        </p:txBody>
      </p:sp>
      <p:sp>
        <p:nvSpPr>
          <p:cNvPr id="260" name="2022年度前期に実施 (6/28 ~ 7/26)…"/>
          <p:cNvSpPr txBox="1"/>
          <p:nvPr/>
        </p:nvSpPr>
        <p:spPr>
          <a:xfrm>
            <a:off x="2180669" y="2993165"/>
            <a:ext cx="18089881" cy="1031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a:solidFill>
                  <a:srgbClr val="000002"/>
                </a:solidFill>
                <a:latin typeface="+mn-lt"/>
                <a:ea typeface="+mn-ea"/>
                <a:cs typeface="+mn-cs"/>
                <a:sym typeface="ヒラギノ角ゴ ProN W3"/>
              </a:defRPr>
            </a:pPr>
            <a:r>
              <a:t>2022年度前期に実施 (6/28 ~ 7/26)　</a:t>
            </a:r>
          </a:p>
          <a:p>
            <a:pPr algn="l" defTabSz="2438338">
              <a:defRPr>
                <a:solidFill>
                  <a:srgbClr val="000002"/>
                </a:solidFill>
                <a:latin typeface="+mn-lt"/>
                <a:ea typeface="+mn-ea"/>
                <a:cs typeface="+mn-cs"/>
                <a:sym typeface="ヒラギノ角ゴ ProN W3"/>
              </a:defRPr>
            </a:pPr>
            <a:r>
              <a:t>・毎週月曜日16:30 ~ 18:00 全16コマ(各コマ45分)</a:t>
            </a:r>
          </a:p>
          <a:p>
            <a:pPr algn="l" defTabSz="2438338">
              <a:defRPr>
                <a:solidFill>
                  <a:srgbClr val="000002"/>
                </a:solidFill>
                <a:latin typeface="+mn-lt"/>
                <a:ea typeface="+mn-ea"/>
                <a:cs typeface="+mn-cs"/>
                <a:sym typeface="ヒラギノ角ゴ ProN W3"/>
              </a:defRPr>
            </a:pPr>
            <a:r>
              <a:t>・必修科目と自由科目の2コースを準備</a:t>
            </a:r>
          </a:p>
          <a:p>
            <a:pPr algn="l" defTabSz="2438338">
              <a:defRPr>
                <a:solidFill>
                  <a:srgbClr val="000002"/>
                </a:solidFill>
                <a:latin typeface="+mn-lt"/>
                <a:ea typeface="+mn-ea"/>
                <a:cs typeface="+mn-cs"/>
                <a:sym typeface="ヒラギノ角ゴ ProN W3"/>
              </a:defRPr>
            </a:pPr>
            <a:r>
              <a:t>　【必修科目】</a:t>
            </a:r>
          </a:p>
          <a:p>
            <a:pPr algn="l" defTabSz="2438338">
              <a:defRPr>
                <a:solidFill>
                  <a:srgbClr val="000002"/>
                </a:solidFill>
                <a:latin typeface="+mn-lt"/>
                <a:ea typeface="+mn-ea"/>
                <a:cs typeface="+mn-cs"/>
                <a:sym typeface="ヒラギノ角ゴ ProN W3"/>
              </a:defRPr>
            </a:pPr>
            <a:r>
              <a:t>　対象：</a:t>
            </a:r>
            <a:r>
              <a:rPr>
                <a:solidFill>
                  <a:schemeClr val="accent5">
                    <a:hueOff val="-82419"/>
                    <a:satOff val="-9513"/>
                    <a:lumOff val="-16343"/>
                  </a:schemeClr>
                </a:solidFill>
              </a:rPr>
              <a:t>1年生全学科</a:t>
            </a:r>
            <a:r>
              <a:t> (2021年度は医学科、歯学科、保健衛生学科検査技術学専攻のみ必修)</a:t>
            </a:r>
          </a:p>
          <a:p>
            <a:pPr lvl="1" algn="l" defTabSz="2438338">
              <a:defRPr>
                <a:solidFill>
                  <a:srgbClr val="000002"/>
                </a:solidFill>
                <a:latin typeface="+mn-lt"/>
                <a:ea typeface="+mn-ea"/>
                <a:cs typeface="+mn-cs"/>
                <a:sym typeface="ヒラギノ角ゴ ProN W3"/>
              </a:defRPr>
            </a:pPr>
            <a:r>
              <a:t>授業形式：同期型授業(基本自宅zoom授業、緊急事態宣言でない時期のみキャンパス内にてzoom授業)</a:t>
            </a:r>
          </a:p>
          <a:p>
            <a:pPr lvl="1" algn="l" defTabSz="2438338">
              <a:defRPr>
                <a:solidFill>
                  <a:srgbClr val="000002"/>
                </a:solidFill>
                <a:latin typeface="+mn-lt"/>
                <a:ea typeface="+mn-ea"/>
                <a:cs typeface="+mn-cs"/>
                <a:sym typeface="ヒラギノ角ゴ ProN W3"/>
              </a:defRPr>
            </a:pPr>
            <a:r>
              <a:t>履修者数：190人</a:t>
            </a:r>
          </a:p>
          <a:p>
            <a:pPr algn="l" defTabSz="2438338">
              <a:defRPr>
                <a:solidFill>
                  <a:srgbClr val="000002"/>
                </a:solidFill>
                <a:latin typeface="+mn-lt"/>
                <a:ea typeface="+mn-ea"/>
                <a:cs typeface="+mn-cs"/>
                <a:sym typeface="ヒラギノ角ゴ ProN W3"/>
              </a:defRPr>
            </a:pPr>
            <a:r>
              <a:t>　【自由科目】</a:t>
            </a:r>
          </a:p>
          <a:p>
            <a:pPr algn="l" defTabSz="2438338">
              <a:defRPr>
                <a:solidFill>
                  <a:srgbClr val="000002"/>
                </a:solidFill>
                <a:latin typeface="+mn-lt"/>
                <a:ea typeface="+mn-ea"/>
                <a:cs typeface="+mn-cs"/>
                <a:sym typeface="ヒラギノ角ゴ ProN W3"/>
              </a:defRPr>
            </a:pPr>
            <a:r>
              <a:t>　対象：2-6年生(全学科) (昨年は1年生の保健衛生学科看護学専攻、口腔保健学科))</a:t>
            </a:r>
          </a:p>
          <a:p>
            <a:pPr algn="l" defTabSz="2438338">
              <a:defRPr>
                <a:solidFill>
                  <a:srgbClr val="000002"/>
                </a:solidFill>
                <a:latin typeface="+mn-lt"/>
                <a:ea typeface="+mn-ea"/>
                <a:cs typeface="+mn-cs"/>
                <a:sym typeface="ヒラギノ角ゴ ProN W3"/>
              </a:defRPr>
            </a:pPr>
            <a:r>
              <a:t>　授業形式：非同期型授業(webclassに授業スライド、演習教材、授業動画を配布)</a:t>
            </a:r>
          </a:p>
          <a:p>
            <a:pPr algn="l" defTabSz="2438338">
              <a:defRPr>
                <a:solidFill>
                  <a:srgbClr val="000002"/>
                </a:solidFill>
                <a:latin typeface="+mn-lt"/>
                <a:ea typeface="+mn-ea"/>
                <a:cs typeface="+mn-cs"/>
                <a:sym typeface="ヒラギノ角ゴ ProN W3"/>
              </a:defRPr>
            </a:pPr>
            <a:r>
              <a:t>　履修者数：74人(この他、４大学連合の履修者12名)</a:t>
            </a:r>
          </a:p>
          <a:p>
            <a:pPr algn="l" defTabSz="2438338">
              <a:defRPr>
                <a:solidFill>
                  <a:srgbClr val="000002"/>
                </a:solidFill>
                <a:latin typeface="+mn-lt"/>
                <a:ea typeface="+mn-ea"/>
                <a:cs typeface="+mn-cs"/>
                <a:sym typeface="ヒラギノ角ゴ ProN W3"/>
              </a:defRPr>
            </a:pPr>
            <a:endParaRPr/>
          </a:p>
          <a:p>
            <a:pPr algn="l" defTabSz="2438338">
              <a:defRPr>
                <a:solidFill>
                  <a:srgbClr val="000002"/>
                </a:solidFill>
                <a:latin typeface="+mn-lt"/>
                <a:ea typeface="+mn-ea"/>
                <a:cs typeface="+mn-cs"/>
                <a:sym typeface="ヒラギノ角ゴ ProN W3"/>
              </a:defRPr>
            </a:pPr>
            <a:r>
              <a:t>■実施方法</a:t>
            </a:r>
          </a:p>
          <a:p>
            <a:pPr algn="l" defTabSz="2438338">
              <a:defRPr>
                <a:solidFill>
                  <a:srgbClr val="000002"/>
                </a:solidFill>
                <a:latin typeface="+mn-lt"/>
                <a:ea typeface="+mn-ea"/>
                <a:cs typeface="+mn-cs"/>
                <a:sym typeface="ヒラギノ角ゴ ProN W3"/>
              </a:defRPr>
            </a:pPr>
            <a:r>
              <a:t>・前半8コマ講義、後半8コマ演習</a:t>
            </a:r>
          </a:p>
          <a:p>
            <a:pPr algn="l" defTabSz="2438338">
              <a:defRPr>
                <a:solidFill>
                  <a:srgbClr val="000002"/>
                </a:solidFill>
                <a:latin typeface="+mn-lt"/>
                <a:ea typeface="+mn-ea"/>
                <a:cs typeface="+mn-cs"/>
                <a:sym typeface="ヒラギノ角ゴ ProN W3"/>
              </a:defRPr>
            </a:pPr>
            <a:r>
              <a:t>・演習はpythonによるプログラミングを実施</a:t>
            </a:r>
          </a:p>
          <a:p>
            <a:pPr algn="l" defTabSz="2438338">
              <a:defRPr>
                <a:solidFill>
                  <a:srgbClr val="000002"/>
                </a:solidFill>
                <a:latin typeface="+mn-lt"/>
                <a:ea typeface="+mn-ea"/>
                <a:cs typeface="+mn-cs"/>
                <a:sym typeface="ヒラギノ角ゴ ProN W3"/>
              </a:defRPr>
            </a:pPr>
            <a:r>
              <a:t>　・事前に実行環境であるwinpython(windowsOS)もしくはanaconda(macOSもしくはwindowsOS)</a:t>
            </a:r>
          </a:p>
          <a:p>
            <a:pPr algn="l" defTabSz="2438338">
              <a:defRPr>
                <a:solidFill>
                  <a:srgbClr val="000002"/>
                </a:solidFill>
                <a:latin typeface="+mn-lt"/>
                <a:ea typeface="+mn-ea"/>
                <a:cs typeface="+mn-cs"/>
                <a:sym typeface="ヒラギノ角ゴ ProN W3"/>
              </a:defRPr>
            </a:pPr>
            <a:r>
              <a:t>　　のインストールマニュアルを配布(必修の学生は別授業(90分✖️2)にてインストールと基礎演習を実施)</a:t>
            </a:r>
          </a:p>
          <a:p>
            <a:pPr algn="l" defTabSz="2438338">
              <a:defRPr>
                <a:solidFill>
                  <a:srgbClr val="000002"/>
                </a:solidFill>
                <a:latin typeface="+mn-lt"/>
                <a:ea typeface="+mn-ea"/>
                <a:cs typeface="+mn-cs"/>
                <a:sym typeface="ヒラギノ角ゴ ProN W3"/>
              </a:defRPr>
            </a:pPr>
            <a:r>
              <a:t>　・教員を10人前後用意し、演習後にブレイクアウトルームにて質疑応答に対応</a:t>
            </a:r>
          </a:p>
        </p:txBody>
      </p:sp>
      <p:sp>
        <p:nvSpPr>
          <p:cNvPr id="261" name="科目責任者：宮野 悟 教授、中林 潤 教授"/>
          <p:cNvSpPr txBox="1"/>
          <p:nvPr/>
        </p:nvSpPr>
        <p:spPr>
          <a:xfrm>
            <a:off x="1948284" y="1878181"/>
            <a:ext cx="811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a:solidFill>
                  <a:srgbClr val="000002"/>
                </a:solidFill>
                <a:latin typeface="+mn-lt"/>
                <a:ea typeface="+mn-ea"/>
                <a:cs typeface="+mn-cs"/>
                <a:sym typeface="ヒラギノ角ゴ ProN W3"/>
              </a:defRPr>
            </a:lvl1pPr>
          </a:lstStyle>
          <a:p>
            <a:r>
              <a:t>科目責任者：宮野　悟　教授、中林　潤　教授</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四角形"/>
          <p:cNvSpPr/>
          <p:nvPr/>
        </p:nvSpPr>
        <p:spPr>
          <a:xfrm>
            <a:off x="-13722" y="-7593"/>
            <a:ext cx="24411444" cy="1129306"/>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64" name="医療とAI・ビッグデータ入門"/>
          <p:cNvSpPr txBox="1"/>
          <p:nvPr/>
        </p:nvSpPr>
        <p:spPr>
          <a:xfrm>
            <a:off x="7984807" y="188760"/>
            <a:ext cx="841438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5000">
                <a:solidFill>
                  <a:srgbClr val="FFFFFF"/>
                </a:solidFill>
              </a:defRPr>
            </a:lvl1pPr>
          </a:lstStyle>
          <a:p>
            <a:r>
              <a:t>医療とAI・ビッグデータ入門</a:t>
            </a:r>
          </a:p>
        </p:txBody>
      </p:sp>
      <p:sp>
        <p:nvSpPr>
          <p:cNvPr id="265" name="四角形"/>
          <p:cNvSpPr/>
          <p:nvPr/>
        </p:nvSpPr>
        <p:spPr>
          <a:xfrm>
            <a:off x="1018604" y="12941627"/>
            <a:ext cx="828765" cy="406401"/>
          </a:xfrm>
          <a:prstGeom prst="rect">
            <a:avLst/>
          </a:prstGeom>
          <a:solidFill>
            <a:srgbClr val="7CF6DF"/>
          </a:solidFill>
          <a:ln w="12700">
            <a:solidFill>
              <a:srgbClr val="000000"/>
            </a:solidFill>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66" name="：講義"/>
          <p:cNvSpPr txBox="1"/>
          <p:nvPr/>
        </p:nvSpPr>
        <p:spPr>
          <a:xfrm>
            <a:off x="1871439" y="12941628"/>
            <a:ext cx="1028701"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2400">
                <a:latin typeface="+mn-lt"/>
                <a:ea typeface="+mn-ea"/>
                <a:cs typeface="+mn-cs"/>
                <a:sym typeface="ヒラギノ角ゴ ProN W3"/>
              </a:defRPr>
            </a:lvl1pPr>
          </a:lstStyle>
          <a:p>
            <a:r>
              <a:t>：講義</a:t>
            </a:r>
          </a:p>
        </p:txBody>
      </p:sp>
      <p:sp>
        <p:nvSpPr>
          <p:cNvPr id="267" name="四角形"/>
          <p:cNvSpPr/>
          <p:nvPr/>
        </p:nvSpPr>
        <p:spPr>
          <a:xfrm>
            <a:off x="3888260" y="12941627"/>
            <a:ext cx="828766" cy="406401"/>
          </a:xfrm>
          <a:prstGeom prst="rect">
            <a:avLst/>
          </a:prstGeom>
          <a:solidFill>
            <a:srgbClr val="FFE46D"/>
          </a:solidFill>
          <a:ln w="12700">
            <a:solidFill>
              <a:srgbClr val="000000"/>
            </a:solidFill>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68" name="：演習"/>
          <p:cNvSpPr txBox="1"/>
          <p:nvPr/>
        </p:nvSpPr>
        <p:spPr>
          <a:xfrm>
            <a:off x="4741096" y="12941628"/>
            <a:ext cx="1028701"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2400">
                <a:latin typeface="+mn-lt"/>
                <a:ea typeface="+mn-ea"/>
                <a:cs typeface="+mn-cs"/>
                <a:sym typeface="ヒラギノ角ゴ ProN W3"/>
              </a:defRPr>
            </a:lvl1pPr>
          </a:lstStyle>
          <a:p>
            <a:r>
              <a:t>：演習</a:t>
            </a:r>
          </a:p>
        </p:txBody>
      </p:sp>
      <p:sp>
        <p:nvSpPr>
          <p:cNvPr id="269" name="四角形"/>
          <p:cNvSpPr/>
          <p:nvPr/>
        </p:nvSpPr>
        <p:spPr>
          <a:xfrm>
            <a:off x="6757917" y="12941627"/>
            <a:ext cx="828766" cy="406401"/>
          </a:xfrm>
          <a:prstGeom prst="rect">
            <a:avLst/>
          </a:prstGeom>
          <a:solidFill>
            <a:srgbClr val="7EE586"/>
          </a:solidFill>
          <a:ln w="12700">
            <a:solidFill>
              <a:srgbClr val="000000"/>
            </a:solidFill>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
        <p:nvSpPr>
          <p:cNvPr id="270" name="：演習内容について講義"/>
          <p:cNvSpPr txBox="1"/>
          <p:nvPr/>
        </p:nvSpPr>
        <p:spPr>
          <a:xfrm>
            <a:off x="7610753" y="12941628"/>
            <a:ext cx="3454909"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400">
              <a:lnSpc>
                <a:spcPct val="90000"/>
              </a:lnSpc>
              <a:defRPr sz="2400">
                <a:latin typeface="+mn-lt"/>
                <a:ea typeface="+mn-ea"/>
                <a:cs typeface="+mn-cs"/>
                <a:sym typeface="ヒラギノ角ゴ ProN W3"/>
              </a:defRPr>
            </a:lvl1pPr>
          </a:lstStyle>
          <a:p>
            <a:r>
              <a:t>：演習内容について講義</a:t>
            </a:r>
          </a:p>
        </p:txBody>
      </p:sp>
      <p:pic>
        <p:nvPicPr>
          <p:cNvPr id="271" name="スクリーンショット 2020-10-20 15.50.42.png" descr="スクリーンショット 2020-10-20 15.50.42.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360609" y="1418494"/>
            <a:ext cx="2744085" cy="1397080"/>
          </a:xfrm>
          <a:prstGeom prst="rect">
            <a:avLst/>
          </a:prstGeom>
          <a:ln w="12700">
            <a:miter lim="400000"/>
          </a:ln>
        </p:spPr>
      </p:pic>
      <p:sp>
        <p:nvSpPr>
          <p:cNvPr id="272" name="M&amp;Dデータ科学センター(DSC)"/>
          <p:cNvSpPr txBox="1"/>
          <p:nvPr/>
        </p:nvSpPr>
        <p:spPr>
          <a:xfrm>
            <a:off x="13411407" y="1470338"/>
            <a:ext cx="6330062" cy="53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400">
                <a:solidFill>
                  <a:srgbClr val="5E5E5E"/>
                </a:solidFill>
                <a:latin typeface="+mn-lt"/>
                <a:ea typeface="+mn-ea"/>
                <a:cs typeface="+mn-cs"/>
                <a:sym typeface="ヒラギノ角ゴ ProN W3"/>
              </a:defRPr>
            </a:lvl1pPr>
          </a:lstStyle>
          <a:p>
            <a:r>
              <a:t>M&amp;Dデータ科学センター(DSC)</a:t>
            </a:r>
          </a:p>
        </p:txBody>
      </p:sp>
      <p:sp>
        <p:nvSpPr>
          <p:cNvPr id="273" name="特任教授：宮野悟先生"/>
          <p:cNvSpPr txBox="1"/>
          <p:nvPr/>
        </p:nvSpPr>
        <p:spPr>
          <a:xfrm>
            <a:off x="19172412" y="2864336"/>
            <a:ext cx="4051301"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100">
                <a:solidFill>
                  <a:srgbClr val="5E5E5E"/>
                </a:solidFill>
                <a:latin typeface="+mn-lt"/>
                <a:ea typeface="+mn-ea"/>
                <a:cs typeface="+mn-cs"/>
                <a:sym typeface="ヒラギノ角ゴ ProN W3"/>
              </a:defRPr>
            </a:lvl1pPr>
          </a:lstStyle>
          <a:p>
            <a:r>
              <a:t>特任教授：宮野悟先生</a:t>
            </a:r>
          </a:p>
        </p:txBody>
      </p:sp>
      <p:sp>
        <p:nvSpPr>
          <p:cNvPr id="274" name="教授：Heewon Park先生"/>
          <p:cNvSpPr txBox="1"/>
          <p:nvPr/>
        </p:nvSpPr>
        <p:spPr>
          <a:xfrm>
            <a:off x="19172412" y="4069546"/>
            <a:ext cx="4658387"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100">
                <a:solidFill>
                  <a:srgbClr val="5E5E5E"/>
                </a:solidFill>
                <a:latin typeface="+mn-lt"/>
                <a:ea typeface="+mn-ea"/>
                <a:cs typeface="+mn-cs"/>
                <a:sym typeface="ヒラギノ角ゴ ProN W3"/>
              </a:defRPr>
            </a:lvl1pPr>
          </a:lstStyle>
          <a:p>
            <a:r>
              <a:t>教授：Heewon Park先生</a:t>
            </a:r>
          </a:p>
        </p:txBody>
      </p:sp>
      <p:sp>
        <p:nvSpPr>
          <p:cNvPr id="275" name="教授：髙橋邦彦先生"/>
          <p:cNvSpPr txBox="1"/>
          <p:nvPr/>
        </p:nvSpPr>
        <p:spPr>
          <a:xfrm>
            <a:off x="19172412" y="5274756"/>
            <a:ext cx="3657601"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100">
                <a:solidFill>
                  <a:srgbClr val="5E5E5E"/>
                </a:solidFill>
                <a:latin typeface="+mn-lt"/>
                <a:ea typeface="+mn-ea"/>
                <a:cs typeface="+mn-cs"/>
                <a:sym typeface="ヒラギノ角ゴ ProN W3"/>
              </a:defRPr>
            </a:lvl1pPr>
          </a:lstStyle>
          <a:p>
            <a:r>
              <a:t>教授：髙橋邦彦先生</a:t>
            </a:r>
          </a:p>
        </p:txBody>
      </p:sp>
      <p:sp>
        <p:nvSpPr>
          <p:cNvPr id="276" name="教授：坂内英夫先生"/>
          <p:cNvSpPr txBox="1"/>
          <p:nvPr/>
        </p:nvSpPr>
        <p:spPr>
          <a:xfrm>
            <a:off x="19172412" y="6479965"/>
            <a:ext cx="3657601" cy="501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100">
                <a:solidFill>
                  <a:srgbClr val="5E5E5E"/>
                </a:solidFill>
                <a:latin typeface="+mn-lt"/>
                <a:ea typeface="+mn-ea"/>
                <a:cs typeface="+mn-cs"/>
                <a:sym typeface="ヒラギノ角ゴ ProN W3"/>
              </a:defRPr>
            </a:lvl1pPr>
          </a:lstStyle>
          <a:p>
            <a:r>
              <a:t>教授：坂内英夫先生</a:t>
            </a:r>
          </a:p>
        </p:txBody>
      </p:sp>
      <p:sp>
        <p:nvSpPr>
          <p:cNvPr id="277" name="演習内容"/>
          <p:cNvSpPr txBox="1"/>
          <p:nvPr/>
        </p:nvSpPr>
        <p:spPr>
          <a:xfrm>
            <a:off x="13090991" y="8744254"/>
            <a:ext cx="1739901"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200">
                <a:solidFill>
                  <a:srgbClr val="5E5E5E"/>
                </a:solidFill>
                <a:latin typeface="+mn-lt"/>
                <a:ea typeface="+mn-ea"/>
                <a:cs typeface="+mn-cs"/>
                <a:sym typeface="ヒラギノ角ゴ ProN W3"/>
              </a:defRPr>
            </a:lvl1pPr>
          </a:lstStyle>
          <a:p>
            <a:r>
              <a:t>演習内容</a:t>
            </a:r>
          </a:p>
        </p:txBody>
      </p:sp>
      <p:sp>
        <p:nvSpPr>
          <p:cNvPr id="278" name="・グループ毎に課題解決に取り組む…"/>
          <p:cNvSpPr txBox="1"/>
          <p:nvPr/>
        </p:nvSpPr>
        <p:spPr>
          <a:xfrm>
            <a:off x="13681110" y="9532507"/>
            <a:ext cx="9582862"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2800">
                <a:solidFill>
                  <a:srgbClr val="5E5E5E"/>
                </a:solidFill>
                <a:latin typeface="+mn-lt"/>
                <a:ea typeface="+mn-ea"/>
                <a:cs typeface="+mn-cs"/>
                <a:sym typeface="ヒラギノ角ゴ ProN W3"/>
              </a:defRPr>
            </a:pPr>
            <a:r>
              <a:t>・グループ毎に課題解決に取り組む</a:t>
            </a:r>
          </a:p>
          <a:p>
            <a:pPr algn="l" defTabSz="2438338">
              <a:defRPr sz="2800">
                <a:solidFill>
                  <a:srgbClr val="5E5E5E"/>
                </a:solidFill>
                <a:latin typeface="+mn-lt"/>
                <a:ea typeface="+mn-ea"/>
                <a:cs typeface="+mn-cs"/>
                <a:sym typeface="ヒラギノ角ゴ ProN W3"/>
              </a:defRPr>
            </a:pPr>
            <a:r>
              <a:t>   (zoomの場合はブレイクアウトルームを想定)</a:t>
            </a:r>
          </a:p>
          <a:p>
            <a:pPr algn="l" defTabSz="2438338">
              <a:defRPr sz="2800">
                <a:solidFill>
                  <a:srgbClr val="5E5E5E"/>
                </a:solidFill>
                <a:latin typeface="+mn-lt"/>
                <a:ea typeface="+mn-ea"/>
                <a:cs typeface="+mn-cs"/>
                <a:sym typeface="ヒラギノ角ゴ ProN W3"/>
              </a:defRPr>
            </a:pPr>
            <a:r>
              <a:t>・1回目：pythonの基本文法、パッケージの演習</a:t>
            </a:r>
          </a:p>
          <a:p>
            <a:pPr algn="l" defTabSz="2438338">
              <a:defRPr sz="2800">
                <a:solidFill>
                  <a:srgbClr val="5E5E5E"/>
                </a:solidFill>
                <a:latin typeface="+mn-lt"/>
                <a:ea typeface="+mn-ea"/>
                <a:cs typeface="+mn-cs"/>
                <a:sym typeface="ヒラギノ角ゴ ProN W3"/>
              </a:defRPr>
            </a:pPr>
            <a:r>
              <a:t>　2回目：あやめデータでの線形回帰、ロジスティック回帰</a:t>
            </a:r>
          </a:p>
          <a:p>
            <a:pPr algn="l" defTabSz="2438338">
              <a:defRPr sz="2800">
                <a:solidFill>
                  <a:srgbClr val="5E5E5E"/>
                </a:solidFill>
                <a:latin typeface="+mn-lt"/>
                <a:ea typeface="+mn-ea"/>
                <a:cs typeface="+mn-cs"/>
                <a:sym typeface="ヒラギノ角ゴ ProN W3"/>
              </a:defRPr>
            </a:pPr>
            <a:r>
              <a:t>　3回目：あやめデータでの機械学習</a:t>
            </a:r>
          </a:p>
          <a:p>
            <a:pPr algn="l" defTabSz="2438338">
              <a:defRPr sz="2800">
                <a:solidFill>
                  <a:srgbClr val="5E5E5E"/>
                </a:solidFill>
                <a:latin typeface="+mn-lt"/>
                <a:ea typeface="+mn-ea"/>
                <a:cs typeface="+mn-cs"/>
                <a:sym typeface="ヒラギノ角ゴ ProN W3"/>
              </a:defRPr>
            </a:pPr>
            <a:r>
              <a:t>　4回目：あやめデータでの深層学習</a:t>
            </a:r>
          </a:p>
          <a:p>
            <a:pPr algn="l" defTabSz="2438338">
              <a:defRPr sz="2800">
                <a:solidFill>
                  <a:srgbClr val="5E5E5E"/>
                </a:solidFill>
                <a:latin typeface="+mn-lt"/>
                <a:ea typeface="+mn-ea"/>
                <a:cs typeface="+mn-cs"/>
                <a:sym typeface="ヒラギノ角ゴ ProN W3"/>
              </a:defRPr>
            </a:pPr>
            <a:r>
              <a:t>　5回目：肺のレントゲン画像での深層学習</a:t>
            </a:r>
          </a:p>
        </p:txBody>
      </p:sp>
      <p:graphicFrame>
        <p:nvGraphicFramePr>
          <p:cNvPr id="279" name="表"/>
          <p:cNvGraphicFramePr/>
          <p:nvPr>
            <p:extLst>
              <p:ext uri="{D42A27DB-BD31-4B8C-83A1-F6EECF244321}">
                <p14:modId xmlns:p14="http://schemas.microsoft.com/office/powerpoint/2010/main" val="1608386135"/>
              </p:ext>
            </p:extLst>
          </p:nvPr>
        </p:nvGraphicFramePr>
        <p:xfrm>
          <a:off x="564831" y="1231781"/>
          <a:ext cx="12227437" cy="11342115"/>
        </p:xfrm>
        <a:graphic>
          <a:graphicData uri="http://schemas.openxmlformats.org/drawingml/2006/table">
            <a:tbl>
              <a:tblPr>
                <a:tableStyleId>{4C3C2611-4C71-4FC5-86AE-919BDF0F9419}</a:tableStyleId>
              </a:tblPr>
              <a:tblGrid>
                <a:gridCol w="1327562">
                  <a:extLst>
                    <a:ext uri="{9D8B030D-6E8A-4147-A177-3AD203B41FA5}">
                      <a16:colId xmlns:a16="http://schemas.microsoft.com/office/drawing/2014/main" val="20000"/>
                    </a:ext>
                  </a:extLst>
                </a:gridCol>
                <a:gridCol w="3808639">
                  <a:extLst>
                    <a:ext uri="{9D8B030D-6E8A-4147-A177-3AD203B41FA5}">
                      <a16:colId xmlns:a16="http://schemas.microsoft.com/office/drawing/2014/main" val="20001"/>
                    </a:ext>
                  </a:extLst>
                </a:gridCol>
                <a:gridCol w="2194916">
                  <a:extLst>
                    <a:ext uri="{9D8B030D-6E8A-4147-A177-3AD203B41FA5}">
                      <a16:colId xmlns:a16="http://schemas.microsoft.com/office/drawing/2014/main" val="20002"/>
                    </a:ext>
                  </a:extLst>
                </a:gridCol>
                <a:gridCol w="2448160">
                  <a:extLst>
                    <a:ext uri="{9D8B030D-6E8A-4147-A177-3AD203B41FA5}">
                      <a16:colId xmlns:a16="http://schemas.microsoft.com/office/drawing/2014/main" val="20003"/>
                    </a:ext>
                  </a:extLst>
                </a:gridCol>
                <a:gridCol w="2448160">
                  <a:extLst>
                    <a:ext uri="{9D8B030D-6E8A-4147-A177-3AD203B41FA5}">
                      <a16:colId xmlns:a16="http://schemas.microsoft.com/office/drawing/2014/main" val="20004"/>
                    </a:ext>
                  </a:extLst>
                </a:gridCol>
              </a:tblGrid>
              <a:tr h="344184">
                <a:tc>
                  <a:txBody>
                    <a:bodyPr/>
                    <a:lstStyle/>
                    <a:p>
                      <a:pPr defTabSz="914400">
                        <a:defRPr sz="1800"/>
                      </a:pPr>
                      <a:r>
                        <a:rPr sz="1600">
                          <a:sym typeface="ヒラギノ角ゴ ProN W3"/>
                        </a:rPr>
                        <a:t>回/45分</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内容</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担当教員</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補足事項</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日にち</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0"/>
                  </a:ext>
                </a:extLst>
              </a:tr>
              <a:tr h="570290">
                <a:tc>
                  <a:txBody>
                    <a:bodyPr/>
                    <a:lstStyle/>
                    <a:p>
                      <a:pPr defTabSz="914400">
                        <a:defRPr sz="1800"/>
                      </a:pPr>
                      <a:r>
                        <a:rPr sz="1600">
                          <a:sym typeface="ヒラギノ角ゴ ProN W3"/>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7CF6DF"/>
                    </a:solidFill>
                  </a:tcPr>
                </a:tc>
                <a:tc>
                  <a:txBody>
                    <a:bodyPr/>
                    <a:lstStyle/>
                    <a:p>
                      <a:pPr defTabSz="914400">
                        <a:defRPr sz="1800"/>
                      </a:pPr>
                      <a:r>
                        <a:rPr sz="1600">
                          <a:sym typeface="ヒラギノ角ゴ ProN W3"/>
                        </a:rPr>
                        <a:t>大規模データ解析と人工知能によるがんの理解を目指して</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宮野先生</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講義</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6/6
16:30~17:15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489838">
                <a:tc>
                  <a:txBody>
                    <a:bodyPr/>
                    <a:lstStyle/>
                    <a:p>
                      <a:pPr defTabSz="914400">
                        <a:defRPr sz="1800"/>
                      </a:pPr>
                      <a:r>
                        <a:rPr sz="1600">
                          <a:sym typeface="ヒラギノ角ゴ ProN W3"/>
                        </a:rPr>
                        <a:t>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7CF6DF"/>
                    </a:solidFill>
                  </a:tcPr>
                </a:tc>
                <a:tc>
                  <a:txBody>
                    <a:bodyPr/>
                    <a:lstStyle/>
                    <a:p>
                      <a:pPr defTabSz="914400">
                        <a:defRPr sz="1800"/>
                      </a:pPr>
                      <a:r>
                        <a:rPr sz="1600">
                          <a:sym typeface="ヒラギノ角ゴ ProN W3"/>
                        </a:rPr>
                        <a:t>「未知」を発見する人工知能</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tcPr>
                </a:tc>
                <a:tc>
                  <a:txBody>
                    <a:bodyPr/>
                    <a:lstStyle/>
                    <a:p>
                      <a:pPr defTabSz="2438338">
                        <a:defRPr sz="1800"/>
                      </a:pPr>
                      <a:r>
                        <a:rPr sz="1600">
                          <a:sym typeface="ヒラギノ角ゴ ProN W3"/>
                        </a:rPr>
                        <a:t>岡本先生,丸橋先生</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tcPr>
                </a:tc>
                <a:tc>
                  <a:txBody>
                    <a:bodyPr/>
                    <a:lstStyle/>
                    <a:p>
                      <a:pPr defTabSz="914400">
                        <a:defRPr sz="1800"/>
                      </a:pPr>
                      <a:r>
                        <a:rPr sz="1600">
                          <a:sym typeface="ヒラギノ角ゴ ProN W3"/>
                        </a:rPr>
                        <a:t>講義</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tcPr>
                </a:tc>
                <a:tc>
                  <a:txBody>
                    <a:bodyPr/>
                    <a:lstStyle/>
                    <a:p>
                      <a:pPr defTabSz="914400">
                        <a:defRPr sz="1800"/>
                      </a:pPr>
                      <a:r>
                        <a:rPr sz="1600">
                          <a:sym typeface="ヒラギノ角ゴ ProN W3"/>
                        </a:rPr>
                        <a:t>6/6 17:15~18:00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570290">
                <a:tc>
                  <a:txBody>
                    <a:bodyPr/>
                    <a:lstStyle/>
                    <a:p>
                      <a:pPr defTabSz="914400">
                        <a:defRPr sz="1800"/>
                      </a:pPr>
                      <a:r>
                        <a:rPr sz="1600">
                          <a:sym typeface="ヒラギノ角ゴ ProN W3"/>
                        </a:rPr>
                        <a:t>3</a:t>
                      </a:r>
                    </a:p>
                  </a:txBody>
                  <a:tcPr marL="50800" marR="50800" marT="50800" marB="50800" anchor="ctr" horzOverflow="overflow">
                    <a:lnL w="254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7CF6DF"/>
                    </a:solidFill>
                  </a:tcPr>
                </a:tc>
                <a:tc>
                  <a:txBody>
                    <a:bodyPr/>
                    <a:lstStyle/>
                    <a:p>
                      <a:pPr defTabSz="914400">
                        <a:defRPr sz="1800"/>
                      </a:pPr>
                      <a:r>
                        <a:rPr sz="1600">
                          <a:sym typeface="ヒラギノ角ゴ ProN W3"/>
                        </a:rPr>
                        <a:t>生物統計学概論　〜医療における意思決定のために〜</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noFill/>
                  </a:tcPr>
                </a:tc>
                <a:tc>
                  <a:txBody>
                    <a:bodyPr/>
                    <a:lstStyle/>
                    <a:p>
                      <a:pPr defTabSz="2438338">
                        <a:defRPr sz="1800"/>
                      </a:pPr>
                      <a:r>
                        <a:rPr sz="1600">
                          <a:sym typeface="ヒラギノ角ゴ ProN W3"/>
                        </a:rPr>
                        <a:t>髙橋先生</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6/13
16:30~17:15</a:t>
                      </a:r>
                    </a:p>
                  </a:txBody>
                  <a:tcPr marL="50800" marR="50800" marT="50800" marB="50800" anchor="ctr" horzOverflow="overflow">
                    <a:lnL w="12700">
                      <a:solidFill>
                        <a:srgbClr val="000000"/>
                      </a:solidFill>
                      <a:miter lim="400000"/>
                    </a:lnL>
                    <a:lnR w="25400">
                      <a:solidFill>
                        <a:srgbClr val="000000"/>
                      </a:solidFill>
                      <a:miter lim="400000"/>
                    </a:lnR>
                    <a:lnT w="25400">
                      <a:solidFill>
                        <a:srgbClr val="000000"/>
                      </a:solidFill>
                      <a:miter lim="400000"/>
                    </a:lnT>
                    <a:lnB w="12700">
                      <a:solidFill>
                        <a:srgbClr val="000000"/>
                      </a:solidFill>
                      <a:miter lim="400000"/>
                    </a:lnB>
                    <a:noFill/>
                  </a:tcPr>
                </a:tc>
                <a:extLst>
                  <a:ext uri="{0D108BD9-81ED-4DB2-BD59-A6C34878D82A}">
                    <a16:rowId xmlns:a16="http://schemas.microsoft.com/office/drawing/2014/main" val="10003"/>
                  </a:ext>
                </a:extLst>
              </a:tr>
              <a:tr h="570290">
                <a:tc>
                  <a:txBody>
                    <a:bodyPr/>
                    <a:lstStyle/>
                    <a:p>
                      <a:pPr defTabSz="914400">
                        <a:defRPr sz="1800"/>
                      </a:pPr>
                      <a:r>
                        <a:rPr sz="1600">
                          <a:sym typeface="ヒラギノ角ゴ ProN W3"/>
                        </a:rPr>
                        <a:t>4</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7CF6DF"/>
                    </a:solidFill>
                  </a:tcPr>
                </a:tc>
                <a:tc>
                  <a:txBody>
                    <a:bodyPr/>
                    <a:lstStyle/>
                    <a:p>
                      <a:pPr defTabSz="914400">
                        <a:defRPr sz="1800"/>
                      </a:pPr>
                      <a:r>
                        <a:rPr sz="1600">
                          <a:sym typeface="ヒラギノ角ゴ ProN W3"/>
                        </a:rPr>
                        <a:t>AI・データサイエンスを学んで次世代の医療を切り開こう</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noFill/>
                  </a:tcPr>
                </a:tc>
                <a:tc>
                  <a:txBody>
                    <a:bodyPr/>
                    <a:lstStyle/>
                    <a:p>
                      <a:pPr defTabSz="2438338">
                        <a:defRPr sz="1800"/>
                      </a:pPr>
                      <a:r>
                        <a:rPr sz="1600">
                          <a:sym typeface="ヒラギノ角ゴ ProN W3"/>
                        </a:rPr>
                        <a:t>清水先生</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noFill/>
                  </a:tcPr>
                </a:tc>
                <a:tc>
                  <a:txBody>
                    <a:bodyPr/>
                    <a:lstStyle/>
                    <a:p>
                      <a:pPr defTabSz="914400">
                        <a:defRPr sz="1800"/>
                      </a:pPr>
                      <a:r>
                        <a:rPr sz="1600">
                          <a:sym typeface="ヒラギノ角ゴ ProN W3"/>
                        </a:rPr>
                        <a:t>講義</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noFill/>
                  </a:tcPr>
                </a:tc>
                <a:tc>
                  <a:txBody>
                    <a:bodyPr/>
                    <a:lstStyle/>
                    <a:p>
                      <a:pPr defTabSz="914400">
                        <a:defRPr sz="1800"/>
                      </a:pPr>
                      <a:r>
                        <a:rPr sz="1600">
                          <a:sym typeface="ヒラギノ角ゴ ProN W3"/>
                        </a:rPr>
                        <a:t>6/13 17:15~18:00</a:t>
                      </a:r>
                    </a:p>
                  </a:txBody>
                  <a:tcPr marL="50800" marR="50800" marT="50800" marB="50800" anchor="ctr" horzOverflow="overflow">
                    <a:lnL w="12700">
                      <a:solidFill>
                        <a:srgbClr val="000000"/>
                      </a:solidFill>
                      <a:miter lim="400000"/>
                    </a:lnL>
                    <a:lnR w="25400">
                      <a:solidFill>
                        <a:srgbClr val="000000"/>
                      </a:solidFill>
                      <a:miter lim="400000"/>
                    </a:lnR>
                    <a:lnT w="127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570290">
                <a:tc>
                  <a:txBody>
                    <a:bodyPr/>
                    <a:lstStyle/>
                    <a:p>
                      <a:pPr defTabSz="914400">
                        <a:defRPr sz="1800"/>
                      </a:pPr>
                      <a:r>
                        <a:rPr sz="1600">
                          <a:sym typeface="ヒラギノ角ゴ ProN W3"/>
                        </a:rPr>
                        <a:t>5</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7CF6DF"/>
                    </a:solidFill>
                  </a:tcPr>
                </a:tc>
                <a:tc>
                  <a:txBody>
                    <a:bodyPr/>
                    <a:lstStyle/>
                    <a:p>
                      <a:pPr defTabSz="914400">
                        <a:defRPr sz="1800"/>
                      </a:pPr>
                      <a:r>
                        <a:rPr sz="1600">
                          <a:sym typeface="ヒラギノ角ゴ ProN W3"/>
                        </a:rPr>
                        <a:t>データ科学アルゴリズム概論</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坂内先生</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講義</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6/20
16:30~17:15</a:t>
                      </a:r>
                    </a:p>
                  </a:txBody>
                  <a:tcPr marL="50800" marR="50800" marT="50800" marB="508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570290">
                <a:tc>
                  <a:txBody>
                    <a:bodyPr/>
                    <a:lstStyle/>
                    <a:p>
                      <a:pPr defTabSz="914400">
                        <a:defRPr sz="1800"/>
                      </a:pPr>
                      <a:r>
                        <a:rPr sz="1600">
                          <a:sym typeface="ヒラギノ角ゴ ProN W3"/>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9F0000"/>
                      </a:solidFill>
                      <a:miter lim="400000"/>
                    </a:lnB>
                    <a:solidFill>
                      <a:srgbClr val="7CF6DF"/>
                    </a:solidFill>
                  </a:tcPr>
                </a:tc>
                <a:tc>
                  <a:txBody>
                    <a:bodyPr/>
                    <a:lstStyle/>
                    <a:p>
                      <a:pPr defTabSz="914400">
                        <a:defRPr sz="1800"/>
                      </a:pPr>
                      <a:r>
                        <a:rPr sz="1600">
                          <a:sym typeface="ヒラギノ角ゴ ProN W3"/>
                        </a:rPr>
                        <a:t>データサイエンス・AIの基礎とその活用</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2438338">
                        <a:defRPr sz="1800"/>
                      </a:pPr>
                      <a:r>
                        <a:rPr sz="1600">
                          <a:sym typeface="ヒラギノ角ゴ ProN W3"/>
                        </a:rPr>
                        <a:t>Park先生</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講義</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1600">
                          <a:sym typeface="ヒラギノ角ゴ ProN W3"/>
                        </a:rPr>
                        <a:t>6/20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r h="774573">
                <a:tc>
                  <a:txBody>
                    <a:bodyPr/>
                    <a:lstStyle/>
                    <a:p>
                      <a:pPr defTabSz="914400">
                        <a:defRPr sz="1800"/>
                      </a:pPr>
                      <a:r>
                        <a:rPr sz="1600">
                          <a:sym typeface="ヒラギノ角ゴ ProN W3"/>
                        </a:rPr>
                        <a:t>7</a:t>
                      </a:r>
                    </a:p>
                  </a:txBody>
                  <a:tcPr marL="50800" marR="50800" marT="50800" marB="50800" anchor="ctr" horzOverflow="overflow">
                    <a:lnL w="12700">
                      <a:solidFill>
                        <a:srgbClr val="9F0000"/>
                      </a:solidFill>
                      <a:miter lim="400000"/>
                    </a:lnL>
                    <a:lnR w="12700">
                      <a:solidFill>
                        <a:srgbClr val="9F0000"/>
                      </a:solidFill>
                      <a:miter lim="400000"/>
                    </a:lnR>
                    <a:lnT w="12700">
                      <a:solidFill>
                        <a:srgbClr val="9F0000"/>
                      </a:solidFill>
                      <a:miter lim="400000"/>
                    </a:lnT>
                    <a:lnB w="12700">
                      <a:solidFill>
                        <a:srgbClr val="9F0000"/>
                      </a:solidFill>
                      <a:miter lim="400000"/>
                    </a:lnB>
                    <a:solidFill>
                      <a:srgbClr val="FFE46D"/>
                    </a:solidFill>
                  </a:tcPr>
                </a:tc>
                <a:tc>
                  <a:txBody>
                    <a:bodyPr/>
                    <a:lstStyle/>
                    <a:p>
                      <a:pPr defTabSz="914400">
                        <a:defRPr sz="1800"/>
                      </a:pPr>
                      <a:r>
                        <a:rPr sz="1600">
                          <a:sym typeface="ヒラギノ角ゴ ProN W3"/>
                        </a:rPr>
                        <a:t>python基本操作とデータ構造</a:t>
                      </a:r>
                    </a:p>
                  </a:txBody>
                  <a:tcPr marL="50800" marR="50800" marT="50800" marB="50800" anchor="ctr" horzOverflow="overflow">
                    <a:lnL w="12700">
                      <a:solidFill>
                        <a:srgbClr val="9F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6/27
16:30~17:15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7"/>
                  </a:ext>
                </a:extLst>
              </a:tr>
              <a:tr h="774573">
                <a:tc>
                  <a:txBody>
                    <a:bodyPr/>
                    <a:lstStyle/>
                    <a:p>
                      <a:pPr defTabSz="914400">
                        <a:defRPr sz="1800"/>
                      </a:pPr>
                      <a:r>
                        <a:rPr sz="1600">
                          <a:sym typeface="ヒラギノ角ゴ ProN W3"/>
                        </a:rPr>
                        <a:t>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9F0000"/>
                      </a:solidFill>
                      <a:miter lim="400000"/>
                    </a:lnT>
                    <a:lnB w="12700">
                      <a:solidFill>
                        <a:srgbClr val="000000"/>
                      </a:solidFill>
                      <a:miter lim="400000"/>
                    </a:lnB>
                    <a:solidFill>
                      <a:srgbClr val="FAE47F"/>
                    </a:solidFill>
                  </a:tcPr>
                </a:tc>
                <a:tc>
                  <a:txBody>
                    <a:bodyPr/>
                    <a:lstStyle/>
                    <a:p>
                      <a:pPr defTabSz="914400">
                        <a:defRPr sz="1800"/>
                      </a:pPr>
                      <a:r>
                        <a:rPr sz="1600">
                          <a:sym typeface="ヒラギノ角ゴ ProN W3"/>
                        </a:rPr>
                        <a:t>python基本操作とデータ構造</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6/27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8"/>
                  </a:ext>
                </a:extLst>
              </a:tr>
              <a:tr h="774573">
                <a:tc>
                  <a:txBody>
                    <a:bodyPr/>
                    <a:lstStyle/>
                    <a:p>
                      <a:pPr defTabSz="914400">
                        <a:defRPr sz="1800"/>
                      </a:pPr>
                      <a:r>
                        <a:rPr sz="1600">
                          <a:sym typeface="ヒラギノ角ゴ ProN W3"/>
                        </a:rPr>
                        <a:t>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9F0000"/>
                      </a:solidFill>
                      <a:miter lim="400000"/>
                    </a:lnB>
                    <a:solidFill>
                      <a:srgbClr val="7EE586"/>
                    </a:solidFill>
                  </a:tcPr>
                </a:tc>
                <a:tc>
                  <a:txBody>
                    <a:bodyPr/>
                    <a:lstStyle/>
                    <a:p>
                      <a:pPr defTabSz="914400">
                        <a:defRPr sz="1800"/>
                      </a:pPr>
                      <a:r>
                        <a:rPr sz="1600">
                          <a:sym typeface="ヒラギノ角ゴ ProN W3"/>
                        </a:rPr>
                        <a:t>①判別理論と実践</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7/4
16:30~17:15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9"/>
                  </a:ext>
                </a:extLst>
              </a:tr>
              <a:tr h="774573">
                <a:tc>
                  <a:txBody>
                    <a:bodyPr/>
                    <a:lstStyle/>
                    <a:p>
                      <a:pPr defTabSz="914400">
                        <a:defRPr sz="1800"/>
                      </a:pPr>
                      <a:r>
                        <a:rPr sz="1600">
                          <a:sym typeface="ヒラギノ角ゴ ProN W3"/>
                        </a:rPr>
                        <a:t>10</a:t>
                      </a:r>
                    </a:p>
                  </a:txBody>
                  <a:tcPr marL="50800" marR="50800" marT="50800" marB="50800" anchor="ctr" horzOverflow="overflow">
                    <a:lnL w="12700">
                      <a:solidFill>
                        <a:srgbClr val="9F0000"/>
                      </a:solidFill>
                      <a:miter lim="400000"/>
                    </a:lnL>
                    <a:lnR w="12700">
                      <a:solidFill>
                        <a:srgbClr val="9F0000"/>
                      </a:solidFill>
                      <a:miter lim="400000"/>
                    </a:lnR>
                    <a:lnT w="12700">
                      <a:solidFill>
                        <a:srgbClr val="9F0000"/>
                      </a:solidFill>
                      <a:miter lim="400000"/>
                    </a:lnT>
                    <a:lnB w="12700">
                      <a:solidFill>
                        <a:srgbClr val="9F0000"/>
                      </a:solidFill>
                      <a:miter lim="400000"/>
                    </a:lnB>
                    <a:solidFill>
                      <a:srgbClr val="FFE46D"/>
                    </a:solidFill>
                  </a:tcPr>
                </a:tc>
                <a:tc>
                  <a:txBody>
                    <a:bodyPr/>
                    <a:lstStyle/>
                    <a:p>
                      <a:pPr defTabSz="914400">
                        <a:defRPr sz="1800"/>
                      </a:pPr>
                      <a:r>
                        <a:rPr sz="1600" dirty="0">
                          <a:sym typeface="ヒラギノ角ゴ ProN W3"/>
                        </a:rPr>
                        <a:t>①</a:t>
                      </a:r>
                      <a:r>
                        <a:rPr sz="1600" dirty="0" err="1">
                          <a:sym typeface="ヒラギノ角ゴ ProN W3"/>
                        </a:rPr>
                        <a:t>判別理論と実践</a:t>
                      </a:r>
                      <a:endParaRPr sz="1600" dirty="0">
                        <a:sym typeface="ヒラギノ角ゴ ProN W3"/>
                      </a:endParaRPr>
                    </a:p>
                  </a:txBody>
                  <a:tcPr marL="50800" marR="50800" marT="50800" marB="50800" anchor="ctr" horzOverflow="overflow">
                    <a:lnL w="12700">
                      <a:solidFill>
                        <a:srgbClr val="9F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7/4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0"/>
                  </a:ext>
                </a:extLst>
              </a:tr>
              <a:tr h="774573">
                <a:tc>
                  <a:txBody>
                    <a:bodyPr/>
                    <a:lstStyle/>
                    <a:p>
                      <a:pPr defTabSz="914400">
                        <a:defRPr sz="1800"/>
                      </a:pPr>
                      <a:r>
                        <a:rPr sz="1600">
                          <a:sym typeface="ヒラギノ角ゴ ProN W3"/>
                        </a:rPr>
                        <a:t>11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9F0000"/>
                      </a:solidFill>
                      <a:miter lim="400000"/>
                    </a:lnT>
                    <a:lnB w="12700">
                      <a:solidFill>
                        <a:srgbClr val="9F0000"/>
                      </a:solidFill>
                      <a:miter lim="400000"/>
                    </a:lnB>
                    <a:solidFill>
                      <a:srgbClr val="7EE586"/>
                    </a:solidFill>
                  </a:tcPr>
                </a:tc>
                <a:tc>
                  <a:txBody>
                    <a:bodyPr/>
                    <a:lstStyle/>
                    <a:p>
                      <a:pPr defTabSz="914400">
                        <a:defRPr sz="1800"/>
                      </a:pPr>
                      <a:r>
                        <a:rPr sz="1600">
                          <a:sym typeface="ヒラギノ角ゴ ProN W3"/>
                        </a:rPr>
                        <a:t>②機械学習の理論と実践</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7/11
16:30~17:15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1"/>
                  </a:ext>
                </a:extLst>
              </a:tr>
              <a:tr h="774573">
                <a:tc>
                  <a:txBody>
                    <a:bodyPr/>
                    <a:lstStyle/>
                    <a:p>
                      <a:pPr defTabSz="914400">
                        <a:defRPr sz="1800"/>
                      </a:pPr>
                      <a:r>
                        <a:rPr sz="1600">
                          <a:sym typeface="ヒラギノ角ゴ ProN W3"/>
                        </a:rPr>
                        <a:t>12</a:t>
                      </a:r>
                    </a:p>
                  </a:txBody>
                  <a:tcPr marL="50800" marR="50800" marT="50800" marB="50800" anchor="ctr" horzOverflow="overflow">
                    <a:lnL w="12700">
                      <a:solidFill>
                        <a:srgbClr val="9F0000"/>
                      </a:solidFill>
                      <a:miter lim="400000"/>
                    </a:lnL>
                    <a:lnR w="12700">
                      <a:solidFill>
                        <a:srgbClr val="9F0000"/>
                      </a:solidFill>
                      <a:miter lim="400000"/>
                    </a:lnR>
                    <a:lnT w="12700">
                      <a:solidFill>
                        <a:srgbClr val="9F0000"/>
                      </a:solidFill>
                      <a:miter lim="400000"/>
                    </a:lnT>
                    <a:lnB w="12700">
                      <a:solidFill>
                        <a:srgbClr val="9F0000"/>
                      </a:solidFill>
                      <a:miter lim="400000"/>
                    </a:lnB>
                    <a:solidFill>
                      <a:srgbClr val="FFE46D"/>
                    </a:solidFill>
                  </a:tcPr>
                </a:tc>
                <a:tc>
                  <a:txBody>
                    <a:bodyPr/>
                    <a:lstStyle/>
                    <a:p>
                      <a:pPr defTabSz="914400">
                        <a:defRPr sz="1800"/>
                      </a:pPr>
                      <a:r>
                        <a:rPr sz="1600">
                          <a:sym typeface="ヒラギノ角ゴ ProN W3"/>
                        </a:rPr>
                        <a:t>②機械学習の理論と実践</a:t>
                      </a:r>
                    </a:p>
                  </a:txBody>
                  <a:tcPr marL="50800" marR="50800" marT="50800" marB="50800" anchor="ctr" horzOverflow="overflow">
                    <a:lnL w="12700">
                      <a:solidFill>
                        <a:srgbClr val="9F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7/11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2"/>
                  </a:ext>
                </a:extLst>
              </a:tr>
              <a:tr h="774573">
                <a:tc>
                  <a:txBody>
                    <a:bodyPr/>
                    <a:lstStyle/>
                    <a:p>
                      <a:pPr defTabSz="914400">
                        <a:defRPr sz="1800"/>
                      </a:pPr>
                      <a:r>
                        <a:rPr sz="1600">
                          <a:sym typeface="ヒラギノ角ゴ ProN W3"/>
                        </a:rPr>
                        <a:t>13</a:t>
                      </a:r>
                    </a:p>
                  </a:txBody>
                  <a:tcPr marL="50800" marR="50800" marT="50800" marB="50800" anchor="ctr" horzOverflow="overflow">
                    <a:lnL w="12700">
                      <a:solidFill>
                        <a:srgbClr val="9F0000"/>
                      </a:solidFill>
                      <a:miter lim="400000"/>
                    </a:lnL>
                    <a:lnR w="12700">
                      <a:solidFill>
                        <a:srgbClr val="9F0000"/>
                      </a:solidFill>
                      <a:miter lim="400000"/>
                    </a:lnR>
                    <a:lnT w="12700">
                      <a:solidFill>
                        <a:srgbClr val="9F0000"/>
                      </a:solidFill>
                      <a:miter lim="400000"/>
                    </a:lnT>
                    <a:lnB w="12700">
                      <a:solidFill>
                        <a:srgbClr val="9F0000"/>
                      </a:solidFill>
                      <a:miter lim="400000"/>
                    </a:lnB>
                    <a:solidFill>
                      <a:srgbClr val="7EE586"/>
                    </a:solidFill>
                  </a:tcPr>
                </a:tc>
                <a:tc>
                  <a:txBody>
                    <a:bodyPr/>
                    <a:lstStyle/>
                    <a:p>
                      <a:pPr defTabSz="914400">
                        <a:defRPr sz="1800"/>
                      </a:pPr>
                      <a:r>
                        <a:rPr sz="1600">
                          <a:sym typeface="ヒラギノ角ゴ ProN W3"/>
                        </a:rPr>
                        <a:t>③深層学習・AIの理論と実践</a:t>
                      </a:r>
                    </a:p>
                  </a:txBody>
                  <a:tcPr marL="50800" marR="50800" marT="50800" marB="50800" anchor="ctr" horzOverflow="overflow">
                    <a:lnL w="12700">
                      <a:solidFill>
                        <a:srgbClr val="9F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7/18
16:30~17:15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3"/>
                  </a:ext>
                </a:extLst>
              </a:tr>
              <a:tr h="774573">
                <a:tc>
                  <a:txBody>
                    <a:bodyPr/>
                    <a:lstStyle/>
                    <a:p>
                      <a:pPr defTabSz="914400">
                        <a:defRPr sz="1800"/>
                      </a:pPr>
                      <a:r>
                        <a:rPr sz="1600">
                          <a:sym typeface="ヒラギノ角ゴ ProN W3"/>
                        </a:rPr>
                        <a:t>14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9F0000"/>
                      </a:solidFill>
                      <a:miter lim="400000"/>
                    </a:lnT>
                    <a:lnB w="12700">
                      <a:solidFill>
                        <a:srgbClr val="000000"/>
                      </a:solidFill>
                      <a:miter lim="400000"/>
                    </a:lnB>
                    <a:solidFill>
                      <a:srgbClr val="FFE46D"/>
                    </a:solidFill>
                  </a:tcPr>
                </a:tc>
                <a:tc>
                  <a:txBody>
                    <a:bodyPr/>
                    <a:lstStyle/>
                    <a:p>
                      <a:pPr defTabSz="914400">
                        <a:defRPr sz="1800"/>
                      </a:pPr>
                      <a:r>
                        <a:rPr sz="1600">
                          <a:sym typeface="ヒラギノ角ゴ ProN W3"/>
                        </a:rPr>
                        <a:t>③深層学習・AIの理論と実践</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7/18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4"/>
                  </a:ext>
                </a:extLst>
              </a:tr>
              <a:tr h="774573">
                <a:tc>
                  <a:txBody>
                    <a:bodyPr/>
                    <a:lstStyle/>
                    <a:p>
                      <a:pPr defTabSz="914400">
                        <a:defRPr sz="1800"/>
                      </a:pPr>
                      <a:r>
                        <a:rPr sz="1600">
                          <a:sym typeface="ヒラギノ角ゴ ProN W3"/>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E46D"/>
                    </a:solidFill>
                  </a:tcPr>
                </a:tc>
                <a:tc>
                  <a:txBody>
                    <a:bodyPr/>
                    <a:lstStyle/>
                    <a:p>
                      <a:pPr defTabSz="914400">
                        <a:defRPr sz="1800"/>
                      </a:pPr>
                      <a:r>
                        <a:rPr sz="1600">
                          <a:sym typeface="ヒラギノ角ゴ ProN W3"/>
                        </a:rPr>
                        <a:t>③深層学習・AIの理論と実践</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400">
                          <a:sym typeface="ヒラギノ角ゴ ProN W3"/>
                        </a:rPr>
                        <a:t>角先生、DSC教員、教養部教員、須藤、他</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講義・グループ演習</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a:sym typeface="ヒラギノ角ゴ ProN W3"/>
                        </a:rPr>
                        <a:t>7/25
16:30~17:15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5"/>
                  </a:ext>
                </a:extLst>
              </a:tr>
              <a:tr h="570290">
                <a:tc>
                  <a:txBody>
                    <a:bodyPr/>
                    <a:lstStyle/>
                    <a:p>
                      <a:pPr defTabSz="914400">
                        <a:defRPr sz="1800"/>
                      </a:pPr>
                      <a:r>
                        <a:rPr sz="1600">
                          <a:sym typeface="ヒラギノ角ゴ ProN W3"/>
                        </a:rPr>
                        <a:t>16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7CF6DF"/>
                    </a:solidFill>
                  </a:tcPr>
                </a:tc>
                <a:tc>
                  <a:txBody>
                    <a:bodyPr/>
                    <a:lstStyle/>
                    <a:p>
                      <a:pPr defTabSz="914400">
                        <a:defRPr sz="3200">
                          <a:sym typeface="ヒラギノ角ゴ ProN W3"/>
                        </a:defRPr>
                      </a:pPr>
                      <a:endParaRPr sz="240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3200">
                          <a:sym typeface="ヒラギノ角ゴ ProN W3"/>
                        </a:defRPr>
                      </a:pPr>
                      <a:endParaRPr sz="240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900">
                          <a:sym typeface="ヒラギノ角ゴ ProN W3"/>
                        </a:defRPr>
                      </a:pPr>
                      <a:endParaRPr sz="1600"/>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600" dirty="0">
                          <a:sym typeface="ヒラギノ角ゴ ProN W3"/>
                        </a:rPr>
                        <a:t>7/25
17:15~18:00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6"/>
                  </a:ext>
                </a:extLst>
              </a:tr>
            </a:tbl>
          </a:graphicData>
        </a:graphic>
      </p:graphicFrame>
      <p:pic>
        <p:nvPicPr>
          <p:cNvPr id="280" name="スクリーンショット 2022-10-12 12.44.54.png" descr="スクリーンショット 2022-10-12 12.44.5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59989" y="2464284"/>
            <a:ext cx="4322535" cy="5999717"/>
          </a:xfrm>
          <a:prstGeom prst="rect">
            <a:avLst/>
          </a:prstGeom>
          <a:ln w="12700">
            <a:miter lim="400000"/>
          </a:ln>
        </p:spPr>
      </p:pic>
      <p:sp>
        <p:nvSpPr>
          <p:cNvPr id="281" name="教授：清水秀幸先生"/>
          <p:cNvSpPr txBox="1"/>
          <p:nvPr/>
        </p:nvSpPr>
        <p:spPr>
          <a:xfrm>
            <a:off x="19172412" y="7685175"/>
            <a:ext cx="3657601" cy="501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100">
                <a:solidFill>
                  <a:srgbClr val="5E5E5E"/>
                </a:solidFill>
                <a:latin typeface="+mn-lt"/>
                <a:ea typeface="+mn-ea"/>
                <a:cs typeface="+mn-cs"/>
                <a:sym typeface="ヒラギノ角ゴ ProN W3"/>
              </a:defRPr>
            </a:lvl1pPr>
          </a:lstStyle>
          <a:p>
            <a:r>
              <a:t>教授：清水秀幸先生</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E2B418-E8E0-86E4-DBF6-05110F2A1C7F}"/>
              </a:ext>
            </a:extLst>
          </p:cNvPr>
          <p:cNvPicPr>
            <a:picLocks noChangeAspect="1"/>
          </p:cNvPicPr>
          <p:nvPr/>
        </p:nvPicPr>
        <p:blipFill>
          <a:blip r:embed="rId2"/>
          <a:stretch>
            <a:fillRect/>
          </a:stretch>
        </p:blipFill>
        <p:spPr>
          <a:xfrm>
            <a:off x="-8462" y="9912"/>
            <a:ext cx="24384000" cy="13663519"/>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四角形"/>
          <p:cNvSpPr/>
          <p:nvPr/>
        </p:nvSpPr>
        <p:spPr>
          <a:xfrm>
            <a:off x="-13722" y="-7593"/>
            <a:ext cx="24411444" cy="1394260"/>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pic>
        <p:nvPicPr>
          <p:cNvPr id="325" name="スクリーンショット 2021-07-15 11.51.45.png" descr="スクリーンショット 2021-07-15 11.51.45.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697965" y="1646807"/>
            <a:ext cx="10144019" cy="4378064"/>
          </a:xfrm>
          <a:prstGeom prst="rect">
            <a:avLst/>
          </a:prstGeom>
          <a:ln w="12700">
            <a:miter lim="400000"/>
          </a:ln>
        </p:spPr>
      </p:pic>
      <p:sp>
        <p:nvSpPr>
          <p:cNvPr id="326" name="1回目：pythonの基本文法、パッケージの演習…"/>
          <p:cNvSpPr txBox="1"/>
          <p:nvPr/>
        </p:nvSpPr>
        <p:spPr>
          <a:xfrm>
            <a:off x="1988782" y="2527739"/>
            <a:ext cx="9608262" cy="26162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2800">
                <a:latin typeface="+mn-lt"/>
                <a:ea typeface="+mn-ea"/>
                <a:cs typeface="+mn-cs"/>
                <a:sym typeface="ヒラギノ角ゴ ProN W3"/>
              </a:defRPr>
            </a:pPr>
            <a:r>
              <a:t>　1回目：pythonの基本文法、パッケージの演習</a:t>
            </a:r>
          </a:p>
          <a:p>
            <a:pPr algn="l" defTabSz="2438338">
              <a:defRPr sz="2800">
                <a:latin typeface="+mn-lt"/>
                <a:ea typeface="+mn-ea"/>
                <a:cs typeface="+mn-cs"/>
                <a:sym typeface="ヒラギノ角ゴ ProN W3"/>
              </a:defRPr>
            </a:pPr>
            <a:r>
              <a:t>　2回目：あやめデータでの線形回帰、ロジスティック回帰</a:t>
            </a:r>
          </a:p>
          <a:p>
            <a:pPr algn="l" defTabSz="2438338">
              <a:defRPr sz="2800">
                <a:latin typeface="+mn-lt"/>
                <a:ea typeface="+mn-ea"/>
                <a:cs typeface="+mn-cs"/>
                <a:sym typeface="ヒラギノ角ゴ ProN W3"/>
              </a:defRPr>
            </a:pPr>
            <a:r>
              <a:t>　3回目：あやめデータでの機械学習</a:t>
            </a:r>
          </a:p>
          <a:p>
            <a:pPr algn="l" defTabSz="2438338">
              <a:defRPr sz="2800">
                <a:latin typeface="+mn-lt"/>
                <a:ea typeface="+mn-ea"/>
                <a:cs typeface="+mn-cs"/>
                <a:sym typeface="ヒラギノ角ゴ ProN W3"/>
              </a:defRPr>
            </a:pPr>
            <a:r>
              <a:t>　4回目：あやめデータでの深層学習</a:t>
            </a:r>
          </a:p>
          <a:p>
            <a:pPr algn="l" defTabSz="2438338">
              <a:defRPr sz="2800">
                <a:latin typeface="+mn-lt"/>
                <a:ea typeface="+mn-ea"/>
                <a:cs typeface="+mn-cs"/>
                <a:sym typeface="ヒラギノ角ゴ ProN W3"/>
              </a:defRPr>
            </a:pPr>
            <a:r>
              <a:t>　5回目：肺のレントゲン画像での深層学習</a:t>
            </a:r>
          </a:p>
        </p:txBody>
      </p:sp>
      <p:pic>
        <p:nvPicPr>
          <p:cNvPr id="327" name="スクリーンショット 2021-07-15 11.59.19.png" descr="スクリーンショット 2021-07-15 11.59.1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460" y="7178946"/>
            <a:ext cx="7423343" cy="4177604"/>
          </a:xfrm>
          <a:prstGeom prst="rect">
            <a:avLst/>
          </a:prstGeom>
          <a:ln w="25400">
            <a:solidFill>
              <a:srgbClr val="000000"/>
            </a:solidFill>
            <a:miter lim="400000"/>
          </a:ln>
        </p:spPr>
      </p:pic>
      <p:pic>
        <p:nvPicPr>
          <p:cNvPr id="328" name="スクリーンショット 2021-07-15 12.02.01.png" descr="スクリーンショット 2021-07-15 12.02.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87396" y="7167316"/>
            <a:ext cx="7422046" cy="4200863"/>
          </a:xfrm>
          <a:prstGeom prst="rect">
            <a:avLst/>
          </a:prstGeom>
          <a:ln w="25400">
            <a:solidFill>
              <a:srgbClr val="000000"/>
            </a:solidFill>
            <a:miter lim="400000"/>
          </a:ln>
        </p:spPr>
      </p:pic>
      <p:sp>
        <p:nvSpPr>
          <p:cNvPr id="329" name="pythonを用いた機械学習・深層学習の実践"/>
          <p:cNvSpPr txBox="1"/>
          <p:nvPr/>
        </p:nvSpPr>
        <p:spPr>
          <a:xfrm>
            <a:off x="6229718" y="337112"/>
            <a:ext cx="11924564"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700">
                <a:solidFill>
                  <a:srgbClr val="FFFFFF"/>
                </a:solidFill>
              </a:defRPr>
            </a:lvl1pPr>
          </a:lstStyle>
          <a:p>
            <a:r>
              <a:t>pythonを用いた機械学習・深層学習の実践</a:t>
            </a:r>
          </a:p>
        </p:txBody>
      </p:sp>
      <p:pic>
        <p:nvPicPr>
          <p:cNvPr id="330" name="スクリーンショット 2021-07-15 12.07.08.png" descr="スクリーンショット 2021-07-15 12.07.08.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0492" y="7155688"/>
            <a:ext cx="7380953" cy="4200862"/>
          </a:xfrm>
          <a:prstGeom prst="rect">
            <a:avLst/>
          </a:prstGeom>
          <a:ln w="25400">
            <a:solidFill>
              <a:srgbClr val="000000"/>
            </a:solidFill>
            <a:miter lim="400000"/>
          </a:ln>
        </p:spPr>
      </p:pic>
      <p:sp>
        <p:nvSpPr>
          <p:cNvPr id="331" name="使用するデータは、参考書などで用いられる有名なデータから歯科・医科のデータまで使用"/>
          <p:cNvSpPr txBox="1"/>
          <p:nvPr/>
        </p:nvSpPr>
        <p:spPr>
          <a:xfrm>
            <a:off x="939800" y="12487366"/>
            <a:ext cx="22504401"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300">
                <a:latin typeface="+mn-lt"/>
                <a:ea typeface="+mn-ea"/>
                <a:cs typeface="+mn-cs"/>
                <a:sym typeface="ヒラギノ角ゴ ProN W3"/>
              </a:defRPr>
            </a:lvl1pPr>
          </a:lstStyle>
          <a:p>
            <a:r>
              <a:t>使用するデータは、参考書などで用いられる有名なデータから歯科・医科のデータまで使用</a:t>
            </a:r>
          </a:p>
        </p:txBody>
      </p:sp>
      <p:sp>
        <p:nvSpPr>
          <p:cNvPr id="332" name="有名なアヤメのデータを改変したもの"/>
          <p:cNvSpPr txBox="1"/>
          <p:nvPr/>
        </p:nvSpPr>
        <p:spPr>
          <a:xfrm>
            <a:off x="428925" y="6442165"/>
            <a:ext cx="786841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600">
                <a:latin typeface="+mn-lt"/>
                <a:ea typeface="+mn-ea"/>
                <a:cs typeface="+mn-cs"/>
                <a:sym typeface="ヒラギノ角ゴ ProN W3"/>
              </a:defRPr>
            </a:lvl1pPr>
          </a:lstStyle>
          <a:p>
            <a:r>
              <a:t>有名なアヤメのデータを改変したもの</a:t>
            </a:r>
          </a:p>
        </p:txBody>
      </p:sp>
      <p:sp>
        <p:nvSpPr>
          <p:cNvPr id="333" name="年齢と歯周病の歯の本数の関係"/>
          <p:cNvSpPr txBox="1"/>
          <p:nvPr/>
        </p:nvSpPr>
        <p:spPr>
          <a:xfrm>
            <a:off x="9323418" y="6442165"/>
            <a:ext cx="65151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600">
                <a:latin typeface="+mn-lt"/>
                <a:ea typeface="+mn-ea"/>
                <a:cs typeface="+mn-cs"/>
                <a:sym typeface="ヒラギノ角ゴ ProN W3"/>
              </a:defRPr>
            </a:lvl1pPr>
          </a:lstStyle>
          <a:p>
            <a:r>
              <a:t>年齢と歯周病の歯の本数の関係</a:t>
            </a:r>
          </a:p>
        </p:txBody>
      </p:sp>
      <p:sp>
        <p:nvSpPr>
          <p:cNvPr id="334" name="肺炎と健康な患者のレントゲン画像"/>
          <p:cNvSpPr txBox="1"/>
          <p:nvPr/>
        </p:nvSpPr>
        <p:spPr>
          <a:xfrm>
            <a:off x="16864598" y="6442165"/>
            <a:ext cx="740206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600">
                <a:latin typeface="+mn-lt"/>
                <a:ea typeface="+mn-ea"/>
                <a:cs typeface="+mn-cs"/>
                <a:sym typeface="ヒラギノ角ゴ ProN W3"/>
              </a:defRPr>
            </a:lvl1pPr>
          </a:lstStyle>
          <a:p>
            <a:r>
              <a:t>肺炎と健康な患者のレントゲン画像</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四角形"/>
          <p:cNvSpPr/>
          <p:nvPr/>
        </p:nvSpPr>
        <p:spPr>
          <a:xfrm>
            <a:off x="-13722" y="-7593"/>
            <a:ext cx="24411444" cy="13729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pic>
        <p:nvPicPr>
          <p:cNvPr id="337" name="スクリーンショット 2021-07-15 11.51.45.png" descr="スクリーンショット 2021-07-15 11.51.45.png"/>
          <p:cNvPicPr>
            <a:picLocks noChangeAspect="1"/>
          </p:cNvPicPr>
          <p:nvPr/>
        </p:nvPicPr>
        <p:blipFill>
          <a:blip r:embed="rId2">
            <a:alphaModFix amt="20913"/>
            <a:extLst>
              <a:ext uri="{28A0092B-C50C-407E-A947-70E740481C1C}">
                <a14:useLocalDpi xmlns:a14="http://schemas.microsoft.com/office/drawing/2010/main" val="0"/>
              </a:ext>
            </a:extLst>
          </a:blip>
          <a:stretch>
            <a:fillRect/>
          </a:stretch>
        </p:blipFill>
        <p:spPr>
          <a:xfrm>
            <a:off x="-969524" y="2696118"/>
            <a:ext cx="26323048" cy="11360783"/>
          </a:xfrm>
          <a:prstGeom prst="rect">
            <a:avLst/>
          </a:prstGeom>
          <a:ln w="12700">
            <a:miter lim="400000"/>
          </a:ln>
        </p:spPr>
      </p:pic>
      <p:pic>
        <p:nvPicPr>
          <p:cNvPr id="338" name="スクリーンショット 2021-07-15 11.55.02.png" descr="スクリーンショット 2021-07-15 11.55.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48" y="3084521"/>
            <a:ext cx="7068483" cy="3975558"/>
          </a:xfrm>
          <a:prstGeom prst="rect">
            <a:avLst/>
          </a:prstGeom>
          <a:ln w="25400">
            <a:solidFill>
              <a:srgbClr val="000000"/>
            </a:solidFill>
            <a:miter lim="400000"/>
          </a:ln>
        </p:spPr>
      </p:pic>
      <p:pic>
        <p:nvPicPr>
          <p:cNvPr id="339" name="スクリーンショット 2021-07-15 12.00.10.png" descr="スクリーンショット 2021-07-15 12.00.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5358" y="3034689"/>
            <a:ext cx="7253285" cy="4075221"/>
          </a:xfrm>
          <a:prstGeom prst="rect">
            <a:avLst/>
          </a:prstGeom>
          <a:ln w="25400">
            <a:solidFill>
              <a:srgbClr val="000000"/>
            </a:solidFill>
            <a:miter lim="400000"/>
          </a:ln>
        </p:spPr>
      </p:pic>
      <p:pic>
        <p:nvPicPr>
          <p:cNvPr id="340" name="スクリーンショット 2021-07-15 12.01.06.png" descr="スクリーンショット 2021-07-15 12.01.0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96869" y="2993487"/>
            <a:ext cx="7380953" cy="4157626"/>
          </a:xfrm>
          <a:prstGeom prst="rect">
            <a:avLst/>
          </a:prstGeom>
          <a:ln w="25400">
            <a:solidFill>
              <a:srgbClr val="000000"/>
            </a:solidFill>
            <a:miter lim="400000"/>
          </a:ln>
        </p:spPr>
      </p:pic>
      <p:pic>
        <p:nvPicPr>
          <p:cNvPr id="341" name="スクリーンショット 2021-07-15 12.03.21.png" descr="スクリーンショット 2021-07-15 12.03.21.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682113" y="8596574"/>
            <a:ext cx="8266811" cy="4658214"/>
          </a:xfrm>
          <a:prstGeom prst="rect">
            <a:avLst/>
          </a:prstGeom>
          <a:ln w="25400">
            <a:solidFill>
              <a:srgbClr val="000000"/>
            </a:solidFill>
            <a:miter lim="400000"/>
          </a:ln>
        </p:spPr>
      </p:pic>
      <p:sp>
        <p:nvSpPr>
          <p:cNvPr id="342" name="pythonを用いた機械学習・深層学習の実践"/>
          <p:cNvSpPr txBox="1"/>
          <p:nvPr/>
        </p:nvSpPr>
        <p:spPr>
          <a:xfrm>
            <a:off x="6355359" y="335983"/>
            <a:ext cx="11673282"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solidFill>
                  <a:srgbClr val="FFFFFF"/>
                </a:solidFill>
              </a:defRPr>
            </a:lvl1pPr>
          </a:lstStyle>
          <a:p>
            <a:r>
              <a:t>pythonを用いた機械学習・深層学習の実践</a:t>
            </a:r>
          </a:p>
        </p:txBody>
      </p:sp>
      <p:pic>
        <p:nvPicPr>
          <p:cNvPr id="343" name="スクリーンショット 2021-07-15 12.05.59.png" descr="スクリーンショット 2021-07-15 12.05.59.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305265" y="8596574"/>
            <a:ext cx="8236137" cy="4658214"/>
          </a:xfrm>
          <a:prstGeom prst="rect">
            <a:avLst/>
          </a:prstGeom>
          <a:ln w="25400">
            <a:solidFill>
              <a:srgbClr val="000000"/>
            </a:solidFill>
            <a:miter lim="400000"/>
          </a:ln>
        </p:spPr>
      </p:pic>
      <p:sp>
        <p:nvSpPr>
          <p:cNvPr id="344" name="①機械学習に必要なpythonの機能"/>
          <p:cNvSpPr txBox="1"/>
          <p:nvPr/>
        </p:nvSpPr>
        <p:spPr>
          <a:xfrm>
            <a:off x="168804" y="2259194"/>
            <a:ext cx="7768172"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①機械学習に必要なpythonの機能</a:t>
            </a:r>
          </a:p>
        </p:txBody>
      </p:sp>
      <p:sp>
        <p:nvSpPr>
          <p:cNvPr id="345" name="②機械学習の構造の理解"/>
          <p:cNvSpPr txBox="1"/>
          <p:nvPr/>
        </p:nvSpPr>
        <p:spPr>
          <a:xfrm>
            <a:off x="9160864" y="2259194"/>
            <a:ext cx="5562601"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②機械学習の構造の理解</a:t>
            </a:r>
          </a:p>
        </p:txBody>
      </p:sp>
      <p:sp>
        <p:nvSpPr>
          <p:cNvPr id="346" name="③様々な機械学習の実践"/>
          <p:cNvSpPr txBox="1"/>
          <p:nvPr/>
        </p:nvSpPr>
        <p:spPr>
          <a:xfrm>
            <a:off x="17706046" y="2201107"/>
            <a:ext cx="5562601"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③様々な機械学習の実践</a:t>
            </a:r>
          </a:p>
        </p:txBody>
      </p:sp>
      <p:sp>
        <p:nvSpPr>
          <p:cNvPr id="347" name="④深層学習の構造の理解"/>
          <p:cNvSpPr txBox="1"/>
          <p:nvPr/>
        </p:nvSpPr>
        <p:spPr>
          <a:xfrm>
            <a:off x="4034218" y="7824501"/>
            <a:ext cx="5562601"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④深層学習の構造の理解</a:t>
            </a:r>
          </a:p>
        </p:txBody>
      </p:sp>
      <p:sp>
        <p:nvSpPr>
          <p:cNvPr id="348" name="⑤深層学習の実践"/>
          <p:cNvSpPr txBox="1"/>
          <p:nvPr/>
        </p:nvSpPr>
        <p:spPr>
          <a:xfrm>
            <a:off x="15384983" y="7824501"/>
            <a:ext cx="4076701"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⑤深層学習の実践</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7433246" y="666598"/>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7" name="図 6">
            <a:extLst>
              <a:ext uri="{FF2B5EF4-FFF2-40B4-BE49-F238E27FC236}">
                <a16:creationId xmlns:a16="http://schemas.microsoft.com/office/drawing/2014/main" id="{E2965947-59C8-4332-9AB0-2953D9F4D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5041" y="4497347"/>
            <a:ext cx="7454630" cy="7337235"/>
          </a:xfrm>
          <a:prstGeom prst="rect">
            <a:avLst/>
          </a:prstGeom>
        </p:spPr>
      </p:pic>
      <p:pic>
        <p:nvPicPr>
          <p:cNvPr id="9" name="図 8">
            <a:extLst>
              <a:ext uri="{FF2B5EF4-FFF2-40B4-BE49-F238E27FC236}">
                <a16:creationId xmlns:a16="http://schemas.microsoft.com/office/drawing/2014/main" id="{ED1E2B30-230E-4C89-815F-79D342C25C4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69078" y="4438650"/>
            <a:ext cx="7454630" cy="7454630"/>
          </a:xfrm>
          <a:prstGeom prst="rect">
            <a:avLst/>
          </a:prstGeom>
        </p:spPr>
      </p:pic>
      <p:sp>
        <p:nvSpPr>
          <p:cNvPr id="21" name="肺のレントゲン画像で深層学習">
            <a:extLst>
              <a:ext uri="{FF2B5EF4-FFF2-40B4-BE49-F238E27FC236}">
                <a16:creationId xmlns:a16="http://schemas.microsoft.com/office/drawing/2014/main" id="{2DC16D8C-DE85-4525-B861-FB0BD79AA163}"/>
              </a:ext>
            </a:extLst>
          </p:cNvPr>
          <p:cNvSpPr txBox="1"/>
          <p:nvPr/>
        </p:nvSpPr>
        <p:spPr>
          <a:xfrm>
            <a:off x="6702278"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健康</a:t>
            </a:r>
            <a:endParaRPr dirty="0"/>
          </a:p>
        </p:txBody>
      </p:sp>
      <p:sp>
        <p:nvSpPr>
          <p:cNvPr id="22" name="肺のレントゲン画像で深層学習">
            <a:extLst>
              <a:ext uri="{FF2B5EF4-FFF2-40B4-BE49-F238E27FC236}">
                <a16:creationId xmlns:a16="http://schemas.microsoft.com/office/drawing/2014/main" id="{A78135D4-38FC-4572-AD8B-447AF67AB417}"/>
              </a:ext>
            </a:extLst>
          </p:cNvPr>
          <p:cNvSpPr txBox="1"/>
          <p:nvPr/>
        </p:nvSpPr>
        <p:spPr>
          <a:xfrm>
            <a:off x="17263273"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肺炎</a:t>
            </a:r>
            <a:endParaRPr dirty="0"/>
          </a:p>
        </p:txBody>
      </p:sp>
    </p:spTree>
    <p:extLst>
      <p:ext uri="{BB962C8B-B14F-4D97-AF65-F5344CB8AC3E}">
        <p14:creationId xmlns:p14="http://schemas.microsoft.com/office/powerpoint/2010/main" val="2168592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15174472" y="1801413"/>
            <a:ext cx="1" cy="2425546"/>
          </a:xfrm>
          <a:prstGeom prst="line">
            <a:avLst/>
          </a:prstGeom>
          <a:ln w="25400">
            <a:solidFill>
              <a:srgbClr val="000000"/>
            </a:solidFill>
            <a:miter lim="400000"/>
          </a:ln>
        </p:spPr>
        <p:txBody>
          <a:bodyPr lIns="50800" tIns="50800" rIns="50800" bIns="50800" anchor="ctr"/>
          <a:lstStyle/>
          <a:p>
            <a:endParaRPr/>
          </a:p>
        </p:txBody>
      </p:sp>
      <p:sp>
        <p:nvSpPr>
          <p:cNvPr id="234" name="線"/>
          <p:cNvSpPr/>
          <p:nvPr/>
        </p:nvSpPr>
        <p:spPr>
          <a:xfrm flipH="1">
            <a:off x="6386841" y="1801413"/>
            <a:ext cx="1" cy="2425546"/>
          </a:xfrm>
          <a:prstGeom prst="line">
            <a:avLst/>
          </a:prstGeom>
          <a:ln w="25400">
            <a:solidFill>
              <a:srgbClr val="000000"/>
            </a:solidFill>
            <a:miter lim="400000"/>
          </a:ln>
        </p:spPr>
        <p:txBody>
          <a:bodyPr lIns="50800" tIns="50800" rIns="50800" bIns="50800" anchor="ctr"/>
          <a:lstStyle/>
          <a:p>
            <a:endParaRPr/>
          </a:p>
        </p:txBody>
      </p:sp>
      <p:sp>
        <p:nvSpPr>
          <p:cNvPr id="235" name="線"/>
          <p:cNvSpPr/>
          <p:nvPr/>
        </p:nvSpPr>
        <p:spPr>
          <a:xfrm>
            <a:off x="3021828" y="1811918"/>
            <a:ext cx="12174871" cy="1"/>
          </a:xfrm>
          <a:prstGeom prst="line">
            <a:avLst/>
          </a:prstGeom>
          <a:ln w="25400">
            <a:solidFill>
              <a:srgbClr val="000000"/>
            </a:solidFill>
            <a:miter lim="400000"/>
          </a:ln>
        </p:spPr>
        <p:txBody>
          <a:bodyPr lIns="50800" tIns="50800" rIns="50800" bIns="50800" anchor="ctr"/>
          <a:lstStyle/>
          <a:p>
            <a:endParaRPr/>
          </a:p>
        </p:txBody>
      </p:sp>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237" name="スクリーンショット 2021-03-09 10.39.49.png" descr="スクリーンショット 2021-03-09 10.39.49.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41939" y="1183268"/>
            <a:ext cx="1371601" cy="1257301"/>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611744" y="2249606"/>
            <a:ext cx="1550322" cy="1529183"/>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999720" y="4216452"/>
            <a:ext cx="8219086" cy="8714662"/>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4634055" y="2108804"/>
            <a:ext cx="1550292" cy="1591513"/>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4495814" y="4171447"/>
            <a:ext cx="9207934" cy="8804749"/>
          </a:xfrm>
          <a:prstGeom prst="rect">
            <a:avLst/>
          </a:prstGeom>
          <a:ln w="25400">
            <a:solidFill>
              <a:srgbClr val="000000"/>
            </a:solidFill>
            <a:miter lim="400000"/>
          </a:ln>
        </p:spPr>
      </p:pic>
      <p:sp>
        <p:nvSpPr>
          <p:cNvPr id="242" name="125枚"/>
          <p:cNvSpPr txBox="1"/>
          <p:nvPr/>
        </p:nvSpPr>
        <p:spPr>
          <a:xfrm>
            <a:off x="9370086" y="3290736"/>
            <a:ext cx="1300430"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125枚</a:t>
            </a:r>
          </a:p>
        </p:txBody>
      </p:sp>
      <p:sp>
        <p:nvSpPr>
          <p:cNvPr id="243" name="125枚"/>
          <p:cNvSpPr txBox="1"/>
          <p:nvPr/>
        </p:nvSpPr>
        <p:spPr>
          <a:xfrm>
            <a:off x="18449548" y="3290736"/>
            <a:ext cx="1300430"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125枚</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スクリーンショット 2021-03-09 10.41.50.png" descr="スクリーンショット 2021-03-09 10.41.50.png">
            <a:extLst>
              <a:ext uri="{FF2B5EF4-FFF2-40B4-BE49-F238E27FC236}">
                <a16:creationId xmlns:a16="http://schemas.microsoft.com/office/drawing/2014/main" id="{81B4CD81-0BE1-7DF5-997C-768862B864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7039" y="3246715"/>
            <a:ext cx="3904372" cy="4139790"/>
          </a:xfrm>
          <a:prstGeom prst="rect">
            <a:avLst/>
          </a:prstGeom>
          <a:ln w="25400">
            <a:solidFill>
              <a:srgbClr val="000000"/>
            </a:solidFill>
            <a:miter lim="400000"/>
          </a:ln>
        </p:spPr>
      </p:pic>
      <p:pic>
        <p:nvPicPr>
          <p:cNvPr id="3" name="スクリーンショット 2021-03-09 10.42.43.png" descr="スクリーンショット 2021-03-09 10.42.43.png">
            <a:extLst>
              <a:ext uri="{FF2B5EF4-FFF2-40B4-BE49-F238E27FC236}">
                <a16:creationId xmlns:a16="http://schemas.microsoft.com/office/drawing/2014/main" id="{B9780D58-13DE-F512-9C63-CDB92BDDAB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28942" y="2405141"/>
            <a:ext cx="4338006" cy="4148059"/>
          </a:xfrm>
          <a:prstGeom prst="rect">
            <a:avLst/>
          </a:prstGeom>
          <a:ln w="25400">
            <a:solidFill>
              <a:srgbClr val="000000"/>
            </a:solidFill>
            <a:miter lim="400000"/>
          </a:ln>
        </p:spPr>
      </p:pic>
      <p:pic>
        <p:nvPicPr>
          <p:cNvPr id="5" name="スクリーンショット 2021-03-09 11.23.29.png" descr="スクリーンショット 2021-03-09 11.23.29.png">
            <a:extLst>
              <a:ext uri="{FF2B5EF4-FFF2-40B4-BE49-F238E27FC236}">
                <a16:creationId xmlns:a16="http://schemas.microsoft.com/office/drawing/2014/main" id="{5F6E6103-7369-6DB6-C5B0-CB9198755706}"/>
              </a:ext>
            </a:extLst>
          </p:cNvPr>
          <p:cNvPicPr>
            <a:picLocks noChangeAspect="1"/>
          </p:cNvPicPr>
          <p:nvPr/>
        </p:nvPicPr>
        <p:blipFill>
          <a:blip r:embed="rId4" cstate="print">
            <a:alphaModFix amt="37885"/>
            <a:extLst>
              <a:ext uri="{28A0092B-C50C-407E-A947-70E740481C1C}">
                <a14:useLocalDpi xmlns:a14="http://schemas.microsoft.com/office/drawing/2010/main" val="0"/>
              </a:ext>
            </a:extLst>
          </a:blip>
          <a:srcRect/>
          <a:stretch>
            <a:fillRect/>
          </a:stretch>
        </p:blipFill>
        <p:spPr>
          <a:xfrm>
            <a:off x="10817841" y="3531103"/>
            <a:ext cx="5699540" cy="3477414"/>
          </a:xfrm>
          <a:prstGeom prst="rect">
            <a:avLst/>
          </a:prstGeom>
          <a:ln w="12700">
            <a:miter lim="400000"/>
          </a:ln>
        </p:spPr>
      </p:pic>
      <p:sp>
        <p:nvSpPr>
          <p:cNvPr id="7" name="肺炎 or 健康">
            <a:extLst>
              <a:ext uri="{FF2B5EF4-FFF2-40B4-BE49-F238E27FC236}">
                <a16:creationId xmlns:a16="http://schemas.microsoft.com/office/drawing/2014/main" id="{7B3CB354-6826-F4A2-D720-FAD6260E7932}"/>
              </a:ext>
            </a:extLst>
          </p:cNvPr>
          <p:cNvSpPr txBox="1"/>
          <p:nvPr/>
        </p:nvSpPr>
        <p:spPr>
          <a:xfrm>
            <a:off x="20191055" y="4630810"/>
            <a:ext cx="345650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rPr dirty="0" err="1"/>
              <a:t>肺炎</a:t>
            </a:r>
            <a:r>
              <a:rPr dirty="0"/>
              <a:t> or </a:t>
            </a:r>
            <a:r>
              <a:rPr dirty="0" err="1"/>
              <a:t>健康</a:t>
            </a:r>
            <a:endParaRPr dirty="0"/>
          </a:p>
        </p:txBody>
      </p:sp>
      <p:sp>
        <p:nvSpPr>
          <p:cNvPr id="8" name="ニューラルネットワーク">
            <a:extLst>
              <a:ext uri="{FF2B5EF4-FFF2-40B4-BE49-F238E27FC236}">
                <a16:creationId xmlns:a16="http://schemas.microsoft.com/office/drawing/2014/main" id="{42058E29-FE36-D85E-B83F-98DA3430302E}"/>
              </a:ext>
            </a:extLst>
          </p:cNvPr>
          <p:cNvSpPr txBox="1"/>
          <p:nvPr/>
        </p:nvSpPr>
        <p:spPr>
          <a:xfrm>
            <a:off x="9065638" y="2392106"/>
            <a:ext cx="8874224"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dirty="0" err="1"/>
              <a:t>ニューラルネットワーク</a:t>
            </a:r>
            <a:r>
              <a:rPr lang="ja-JP" altLang="en-US" dirty="0"/>
              <a:t>を作成して学習</a:t>
            </a:r>
            <a:endParaRPr dirty="0"/>
          </a:p>
        </p:txBody>
      </p:sp>
      <p:sp>
        <p:nvSpPr>
          <p:cNvPr id="9" name="矢印">
            <a:extLst>
              <a:ext uri="{FF2B5EF4-FFF2-40B4-BE49-F238E27FC236}">
                <a16:creationId xmlns:a16="http://schemas.microsoft.com/office/drawing/2014/main" id="{005E935D-ADE8-FAD9-73B6-D1350EC46C3D}"/>
              </a:ext>
            </a:extLst>
          </p:cNvPr>
          <p:cNvSpPr/>
          <p:nvPr/>
        </p:nvSpPr>
        <p:spPr>
          <a:xfrm>
            <a:off x="17404751" y="433747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0" name="矢印">
            <a:extLst>
              <a:ext uri="{FF2B5EF4-FFF2-40B4-BE49-F238E27FC236}">
                <a16:creationId xmlns:a16="http://schemas.microsoft.com/office/drawing/2014/main" id="{257CC1F1-22FA-2E1F-0A78-99190FC1C203}"/>
              </a:ext>
            </a:extLst>
          </p:cNvPr>
          <p:cNvSpPr/>
          <p:nvPr/>
        </p:nvSpPr>
        <p:spPr>
          <a:xfrm>
            <a:off x="8025469" y="433747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1" name="肺のレントゲン画像で深層学習">
            <a:extLst>
              <a:ext uri="{FF2B5EF4-FFF2-40B4-BE49-F238E27FC236}">
                <a16:creationId xmlns:a16="http://schemas.microsoft.com/office/drawing/2014/main" id="{38E93EC5-06CB-05A8-9EA0-586E2D7CEB05}"/>
              </a:ext>
            </a:extLst>
          </p:cNvPr>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2枚の画像で検証してみよう"/>
          <p:cNvSpPr txBox="1"/>
          <p:nvPr/>
        </p:nvSpPr>
        <p:spPr>
          <a:xfrm>
            <a:off x="3589016" y="9380180"/>
            <a:ext cx="430811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2枚の画像で</a:t>
            </a:r>
            <a:r>
              <a:rPr lang="ja-JP" altLang="en-US" dirty="0"/>
              <a:t>検証</a:t>
            </a:r>
            <a:endParaRPr dirty="0"/>
          </a:p>
        </p:txBody>
      </p:sp>
      <p:grpSp>
        <p:nvGrpSpPr>
          <p:cNvPr id="1031" name="グループ"/>
          <p:cNvGrpSpPr/>
          <p:nvPr/>
        </p:nvGrpSpPr>
        <p:grpSpPr>
          <a:xfrm>
            <a:off x="3082599" y="10450718"/>
            <a:ext cx="4849588" cy="3265282"/>
            <a:chOff x="0" y="0"/>
            <a:chExt cx="10977668" cy="6520401"/>
          </a:xfrm>
        </p:grpSpPr>
        <p:pic>
          <p:nvPicPr>
            <p:cNvPr id="1029" name="スクリーンショット 2021-05-18 14.52.57.png" descr="スクリーンショット 2021-05-18 14.52.57.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27934"/>
              <a:ext cx="4899196" cy="6292468"/>
            </a:xfrm>
            <a:prstGeom prst="rect">
              <a:avLst/>
            </a:prstGeom>
            <a:ln w="12700" cap="flat">
              <a:noFill/>
              <a:miter lim="400000"/>
            </a:ln>
            <a:effectLst/>
          </p:spPr>
        </p:pic>
        <p:pic>
          <p:nvPicPr>
            <p:cNvPr id="1030" name="スクリーンショット 2021-05-18 14.52.57.png" descr="スクリーンショット 2021-05-18 14.52.57.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553917" y="0"/>
              <a:ext cx="5423752" cy="6292468"/>
            </a:xfrm>
            <a:prstGeom prst="rect">
              <a:avLst/>
            </a:prstGeom>
            <a:ln w="12700" cap="flat">
              <a:noFill/>
              <a:miter lim="400000"/>
            </a:ln>
            <a:effectLst/>
          </p:spPr>
        </p:pic>
      </p:grpSp>
      <p:pic>
        <p:nvPicPr>
          <p:cNvPr id="2" name="スクリーンショット 2021-03-09 10.41.50.png" descr="スクリーンショット 2021-03-09 10.41.50.png">
            <a:extLst>
              <a:ext uri="{FF2B5EF4-FFF2-40B4-BE49-F238E27FC236}">
                <a16:creationId xmlns:a16="http://schemas.microsoft.com/office/drawing/2014/main" id="{81B4CD81-0BE1-7DF5-997C-768862B864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7039" y="3246715"/>
            <a:ext cx="3904372" cy="4139790"/>
          </a:xfrm>
          <a:prstGeom prst="rect">
            <a:avLst/>
          </a:prstGeom>
          <a:ln w="25400">
            <a:solidFill>
              <a:srgbClr val="000000"/>
            </a:solidFill>
            <a:miter lim="400000"/>
          </a:ln>
        </p:spPr>
      </p:pic>
      <p:pic>
        <p:nvPicPr>
          <p:cNvPr id="3" name="スクリーンショット 2021-03-09 10.42.43.png" descr="スクリーンショット 2021-03-09 10.42.43.png">
            <a:extLst>
              <a:ext uri="{FF2B5EF4-FFF2-40B4-BE49-F238E27FC236}">
                <a16:creationId xmlns:a16="http://schemas.microsoft.com/office/drawing/2014/main" id="{B9780D58-13DE-F512-9C63-CDB92BDDABB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28942" y="2405141"/>
            <a:ext cx="4338006" cy="4148059"/>
          </a:xfrm>
          <a:prstGeom prst="rect">
            <a:avLst/>
          </a:prstGeom>
          <a:ln w="25400">
            <a:solidFill>
              <a:srgbClr val="000000"/>
            </a:solidFill>
            <a:miter lim="400000"/>
          </a:ln>
        </p:spPr>
      </p:pic>
      <p:pic>
        <p:nvPicPr>
          <p:cNvPr id="5" name="スクリーンショット 2021-03-09 11.23.29.png" descr="スクリーンショット 2021-03-09 11.23.29.png">
            <a:extLst>
              <a:ext uri="{FF2B5EF4-FFF2-40B4-BE49-F238E27FC236}">
                <a16:creationId xmlns:a16="http://schemas.microsoft.com/office/drawing/2014/main" id="{5F6E6103-7369-6DB6-C5B0-CB9198755706}"/>
              </a:ext>
            </a:extLst>
          </p:cNvPr>
          <p:cNvPicPr>
            <a:picLocks noChangeAspect="1"/>
          </p:cNvPicPr>
          <p:nvPr/>
        </p:nvPicPr>
        <p:blipFill>
          <a:blip r:embed="rId6" cstate="print">
            <a:alphaModFix amt="37885"/>
            <a:extLst>
              <a:ext uri="{28A0092B-C50C-407E-A947-70E740481C1C}">
                <a14:useLocalDpi xmlns:a14="http://schemas.microsoft.com/office/drawing/2010/main" val="0"/>
              </a:ext>
            </a:extLst>
          </a:blip>
          <a:srcRect/>
          <a:stretch>
            <a:fillRect/>
          </a:stretch>
        </p:blipFill>
        <p:spPr>
          <a:xfrm>
            <a:off x="10817841" y="3531103"/>
            <a:ext cx="5699540" cy="3477414"/>
          </a:xfrm>
          <a:prstGeom prst="rect">
            <a:avLst/>
          </a:prstGeom>
          <a:ln w="12700">
            <a:miter lim="400000"/>
          </a:ln>
        </p:spPr>
      </p:pic>
      <p:sp>
        <p:nvSpPr>
          <p:cNvPr id="6" name="矢印">
            <a:extLst>
              <a:ext uri="{FF2B5EF4-FFF2-40B4-BE49-F238E27FC236}">
                <a16:creationId xmlns:a16="http://schemas.microsoft.com/office/drawing/2014/main" id="{93017577-0130-0AF8-AD7D-76A98C4C8EA7}"/>
              </a:ext>
            </a:extLst>
          </p:cNvPr>
          <p:cNvSpPr/>
          <p:nvPr/>
        </p:nvSpPr>
        <p:spPr>
          <a:xfrm rot="5400000">
            <a:off x="12435809" y="7155715"/>
            <a:ext cx="1275585" cy="1429608"/>
          </a:xfrm>
          <a:prstGeom prst="rightArrow">
            <a:avLst>
              <a:gd name="adj1" fmla="val 26000"/>
              <a:gd name="adj2" fmla="val 53642"/>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7" name="肺炎 or 健康">
            <a:extLst>
              <a:ext uri="{FF2B5EF4-FFF2-40B4-BE49-F238E27FC236}">
                <a16:creationId xmlns:a16="http://schemas.microsoft.com/office/drawing/2014/main" id="{7B3CB354-6826-F4A2-D720-FAD6260E7932}"/>
              </a:ext>
            </a:extLst>
          </p:cNvPr>
          <p:cNvSpPr txBox="1"/>
          <p:nvPr/>
        </p:nvSpPr>
        <p:spPr>
          <a:xfrm>
            <a:off x="20191055" y="4630810"/>
            <a:ext cx="345650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rPr dirty="0" err="1"/>
              <a:t>肺炎</a:t>
            </a:r>
            <a:r>
              <a:rPr dirty="0"/>
              <a:t> or </a:t>
            </a:r>
            <a:r>
              <a:rPr dirty="0" err="1"/>
              <a:t>健康</a:t>
            </a:r>
            <a:endParaRPr dirty="0"/>
          </a:p>
        </p:txBody>
      </p:sp>
      <p:sp>
        <p:nvSpPr>
          <p:cNvPr id="8" name="ニューラルネットワーク">
            <a:extLst>
              <a:ext uri="{FF2B5EF4-FFF2-40B4-BE49-F238E27FC236}">
                <a16:creationId xmlns:a16="http://schemas.microsoft.com/office/drawing/2014/main" id="{42058E29-FE36-D85E-B83F-98DA3430302E}"/>
              </a:ext>
            </a:extLst>
          </p:cNvPr>
          <p:cNvSpPr txBox="1"/>
          <p:nvPr/>
        </p:nvSpPr>
        <p:spPr>
          <a:xfrm>
            <a:off x="9065638" y="2392106"/>
            <a:ext cx="8874224"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dirty="0" err="1"/>
              <a:t>ニューラルネットワーク</a:t>
            </a:r>
            <a:r>
              <a:rPr lang="ja-JP" altLang="en-US" dirty="0"/>
              <a:t>を作成して学習</a:t>
            </a:r>
            <a:endParaRPr dirty="0"/>
          </a:p>
        </p:txBody>
      </p:sp>
      <p:sp>
        <p:nvSpPr>
          <p:cNvPr id="9" name="矢印">
            <a:extLst>
              <a:ext uri="{FF2B5EF4-FFF2-40B4-BE49-F238E27FC236}">
                <a16:creationId xmlns:a16="http://schemas.microsoft.com/office/drawing/2014/main" id="{005E935D-ADE8-FAD9-73B6-D1350EC46C3D}"/>
              </a:ext>
            </a:extLst>
          </p:cNvPr>
          <p:cNvSpPr/>
          <p:nvPr/>
        </p:nvSpPr>
        <p:spPr>
          <a:xfrm>
            <a:off x="17404751" y="433747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0" name="矢印">
            <a:extLst>
              <a:ext uri="{FF2B5EF4-FFF2-40B4-BE49-F238E27FC236}">
                <a16:creationId xmlns:a16="http://schemas.microsoft.com/office/drawing/2014/main" id="{257CC1F1-22FA-2E1F-0A78-99190FC1C203}"/>
              </a:ext>
            </a:extLst>
          </p:cNvPr>
          <p:cNvSpPr/>
          <p:nvPr/>
        </p:nvSpPr>
        <p:spPr>
          <a:xfrm>
            <a:off x="8025469" y="433747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1" name="肺のレントゲン画像で深層学習">
            <a:extLst>
              <a:ext uri="{FF2B5EF4-FFF2-40B4-BE49-F238E27FC236}">
                <a16:creationId xmlns:a16="http://schemas.microsoft.com/office/drawing/2014/main" id="{38E93EC5-06CB-05A8-9EA0-586E2D7CEB05}"/>
              </a:ext>
            </a:extLst>
          </p:cNvPr>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12" name="スクリーンショット 2021-03-09 11.23.29.png" descr="スクリーンショット 2021-03-09 11.23.29.png">
            <a:extLst>
              <a:ext uri="{FF2B5EF4-FFF2-40B4-BE49-F238E27FC236}">
                <a16:creationId xmlns:a16="http://schemas.microsoft.com/office/drawing/2014/main" id="{3B9624B7-F9AD-FAB0-6EC6-B55DE64B3E21}"/>
              </a:ext>
            </a:extLst>
          </p:cNvPr>
          <p:cNvPicPr>
            <a:picLocks noChangeAspect="1"/>
          </p:cNvPicPr>
          <p:nvPr/>
        </p:nvPicPr>
        <p:blipFill>
          <a:blip r:embed="rId6" cstate="print">
            <a:alphaModFix amt="37885"/>
            <a:extLst>
              <a:ext uri="{28A0092B-C50C-407E-A947-70E740481C1C}">
                <a14:useLocalDpi xmlns:a14="http://schemas.microsoft.com/office/drawing/2010/main" val="0"/>
              </a:ext>
            </a:extLst>
          </a:blip>
          <a:srcRect/>
          <a:stretch>
            <a:fillRect/>
          </a:stretch>
        </p:blipFill>
        <p:spPr>
          <a:xfrm>
            <a:off x="10787330" y="9844363"/>
            <a:ext cx="5699540" cy="3477414"/>
          </a:xfrm>
          <a:prstGeom prst="rect">
            <a:avLst/>
          </a:prstGeom>
          <a:ln w="12700">
            <a:miter lim="400000"/>
          </a:ln>
        </p:spPr>
      </p:pic>
      <p:sp>
        <p:nvSpPr>
          <p:cNvPr id="14" name="ニューラルネットワーク">
            <a:extLst>
              <a:ext uri="{FF2B5EF4-FFF2-40B4-BE49-F238E27FC236}">
                <a16:creationId xmlns:a16="http://schemas.microsoft.com/office/drawing/2014/main" id="{F03B6B2C-EAEA-F411-1AFC-8F44739F031D}"/>
              </a:ext>
            </a:extLst>
          </p:cNvPr>
          <p:cNvSpPr txBox="1"/>
          <p:nvPr/>
        </p:nvSpPr>
        <p:spPr>
          <a:xfrm>
            <a:off x="9035128" y="8705366"/>
            <a:ext cx="8874224"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lang="ja-JP" altLang="en-US" dirty="0"/>
              <a:t>学習済の</a:t>
            </a:r>
            <a:r>
              <a:rPr dirty="0" err="1"/>
              <a:t>ニューラルネットワーク</a:t>
            </a:r>
            <a:r>
              <a:rPr lang="ja-JP" altLang="en-US" dirty="0"/>
              <a:t>で予測</a:t>
            </a:r>
            <a:endParaRPr dirty="0"/>
          </a:p>
        </p:txBody>
      </p:sp>
      <p:sp>
        <p:nvSpPr>
          <p:cNvPr id="15" name="肺炎 or 健康">
            <a:extLst>
              <a:ext uri="{FF2B5EF4-FFF2-40B4-BE49-F238E27FC236}">
                <a16:creationId xmlns:a16="http://schemas.microsoft.com/office/drawing/2014/main" id="{89ACF464-C2AF-D539-05CD-D92ABFEA8FED}"/>
              </a:ext>
            </a:extLst>
          </p:cNvPr>
          <p:cNvSpPr txBox="1"/>
          <p:nvPr/>
        </p:nvSpPr>
        <p:spPr>
          <a:xfrm>
            <a:off x="20191055" y="10523664"/>
            <a:ext cx="345650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rPr dirty="0" err="1"/>
              <a:t>肺炎</a:t>
            </a:r>
            <a:r>
              <a:rPr dirty="0"/>
              <a:t> or </a:t>
            </a:r>
            <a:r>
              <a:rPr dirty="0" err="1"/>
              <a:t>健康</a:t>
            </a:r>
            <a:endParaRPr dirty="0"/>
          </a:p>
        </p:txBody>
      </p:sp>
      <p:sp>
        <p:nvSpPr>
          <p:cNvPr id="16" name="矢印">
            <a:extLst>
              <a:ext uri="{FF2B5EF4-FFF2-40B4-BE49-F238E27FC236}">
                <a16:creationId xmlns:a16="http://schemas.microsoft.com/office/drawing/2014/main" id="{9BEEA836-3A61-8375-7826-6DC335B40994}"/>
              </a:ext>
            </a:extLst>
          </p:cNvPr>
          <p:cNvSpPr/>
          <p:nvPr/>
        </p:nvSpPr>
        <p:spPr>
          <a:xfrm>
            <a:off x="17832356" y="10540350"/>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7" name="矢印">
            <a:extLst>
              <a:ext uri="{FF2B5EF4-FFF2-40B4-BE49-F238E27FC236}">
                <a16:creationId xmlns:a16="http://schemas.microsoft.com/office/drawing/2014/main" id="{0642D8B9-214C-26CD-832F-9970B4D1F87C}"/>
              </a:ext>
            </a:extLst>
          </p:cNvPr>
          <p:cNvSpPr/>
          <p:nvPr/>
        </p:nvSpPr>
        <p:spPr>
          <a:xfrm>
            <a:off x="8453074" y="1054035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extLst>
      <p:ext uri="{BB962C8B-B14F-4D97-AF65-F5344CB8AC3E}">
        <p14:creationId xmlns:p14="http://schemas.microsoft.com/office/powerpoint/2010/main" val="29445514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
          <p:cNvSpPr txBox="1"/>
          <p:nvPr/>
        </p:nvSpPr>
        <p:spPr>
          <a:xfrm>
            <a:off x="4211565" y="2675431"/>
            <a:ext cx="5969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800">
                <a:solidFill>
                  <a:srgbClr val="5E5E5E"/>
                </a:solidFill>
                <a:latin typeface="+mn-lt"/>
                <a:ea typeface="+mn-ea"/>
                <a:cs typeface="+mn-cs"/>
                <a:sym typeface="ヒラギノ角ゴ ProN W3"/>
              </a:defRPr>
            </a:lvl1pPr>
          </a:lstStyle>
          <a:p>
            <a:r>
              <a:t>・</a:t>
            </a:r>
          </a:p>
        </p:txBody>
      </p:sp>
      <p:pic>
        <p:nvPicPr>
          <p:cNvPr id="176" name="スクリーンショット 2020-09-17 17.31.42.png" descr="スクリーンショット 2020-09-17 17.3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222" y="271777"/>
            <a:ext cx="21397556" cy="12355978"/>
          </a:xfrm>
          <a:prstGeom prst="rect">
            <a:avLst/>
          </a:prstGeom>
          <a:ln w="25400">
            <a:solidFill>
              <a:srgbClr val="000000"/>
            </a:solidFill>
            <a:miter lim="400000"/>
          </a:ln>
        </p:spPr>
      </p:pic>
      <p:pic>
        <p:nvPicPr>
          <p:cNvPr id="177" name="線 線" descr="線 線"/>
          <p:cNvPicPr>
            <a:picLocks/>
          </p:cNvPicPr>
          <p:nvPr/>
        </p:nvPicPr>
        <p:blipFill>
          <a:blip r:embed="rId3">
            <a:extLst>
              <a:ext uri="{28A0092B-C50C-407E-A947-70E740481C1C}">
                <a14:useLocalDpi xmlns:a14="http://schemas.microsoft.com/office/drawing/2010/main" val="0"/>
              </a:ext>
            </a:extLst>
          </a:blip>
          <a:stretch>
            <a:fillRect/>
          </a:stretch>
        </p:blipFill>
        <p:spPr>
          <a:xfrm>
            <a:off x="20613192" y="11478011"/>
            <a:ext cx="1922228" cy="76201"/>
          </a:xfrm>
          <a:prstGeom prst="rect">
            <a:avLst/>
          </a:prstGeom>
        </p:spPr>
      </p:pic>
      <p:sp>
        <p:nvSpPr>
          <p:cNvPr id="179" name="2020年度より本学も特定分野協力校(医学・歯学)として参加"/>
          <p:cNvSpPr txBox="1"/>
          <p:nvPr/>
        </p:nvSpPr>
        <p:spPr>
          <a:xfrm>
            <a:off x="5552185" y="12874788"/>
            <a:ext cx="13279629"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800">
                <a:solidFill>
                  <a:srgbClr val="5E5E5E"/>
                </a:solidFill>
                <a:latin typeface="+mn-lt"/>
                <a:ea typeface="+mn-ea"/>
                <a:cs typeface="+mn-cs"/>
                <a:sym typeface="ヒラギノ角ゴ ProN W3"/>
              </a:defRPr>
            </a:lvl1pPr>
          </a:lstStyle>
          <a:p>
            <a:r>
              <a:t>2020年度より本学も特定分野協力校(医学・歯学)として参加</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四角形"/>
          <p:cNvSpPr/>
          <p:nvPr/>
        </p:nvSpPr>
        <p:spPr>
          <a:xfrm>
            <a:off x="-9021" y="-24203"/>
            <a:ext cx="24402042" cy="11716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51" name="ICT、LMSを活用した授業形態"/>
          <p:cNvSpPr txBox="1"/>
          <p:nvPr/>
        </p:nvSpPr>
        <p:spPr>
          <a:xfrm>
            <a:off x="7645400" y="193322"/>
            <a:ext cx="90932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000">
                <a:solidFill>
                  <a:srgbClr val="FFFFFF"/>
                </a:solidFill>
              </a:defRPr>
            </a:lvl1pPr>
          </a:lstStyle>
          <a:p>
            <a:r>
              <a:t>ICT、LMSを活用した授業形態</a:t>
            </a:r>
          </a:p>
        </p:txBody>
      </p:sp>
      <p:sp>
        <p:nvSpPr>
          <p:cNvPr id="352" name="角丸四角形"/>
          <p:cNvSpPr/>
          <p:nvPr/>
        </p:nvSpPr>
        <p:spPr>
          <a:xfrm>
            <a:off x="981772" y="9831601"/>
            <a:ext cx="9529548" cy="3612958"/>
          </a:xfrm>
          <a:prstGeom prst="roundRect">
            <a:avLst>
              <a:gd name="adj" fmla="val 14379"/>
            </a:avLst>
          </a:pr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53" name="角丸四角形"/>
          <p:cNvSpPr/>
          <p:nvPr/>
        </p:nvSpPr>
        <p:spPr>
          <a:xfrm>
            <a:off x="981772" y="5151718"/>
            <a:ext cx="9529548" cy="2542383"/>
          </a:xfrm>
          <a:prstGeom prst="roundRect">
            <a:avLst>
              <a:gd name="adj" fmla="val 20434"/>
            </a:avLst>
          </a:pr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54" name="角丸四角形"/>
          <p:cNvSpPr/>
          <p:nvPr/>
        </p:nvSpPr>
        <p:spPr>
          <a:xfrm>
            <a:off x="2344461" y="1819611"/>
            <a:ext cx="16048581" cy="2210403"/>
          </a:xfrm>
          <a:prstGeom prst="roundRect">
            <a:avLst>
              <a:gd name="adj" fmla="val 25117"/>
            </a:avLst>
          </a:pr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55" name="WebClass"/>
          <p:cNvSpPr txBox="1"/>
          <p:nvPr/>
        </p:nvSpPr>
        <p:spPr>
          <a:xfrm>
            <a:off x="1012293" y="4733927"/>
            <a:ext cx="2407566" cy="622301"/>
          </a:xfrm>
          <a:prstGeom prst="rect">
            <a:avLst/>
          </a:prstGeom>
          <a:solidFill>
            <a:srgbClr val="60D937"/>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mn-lt"/>
                <a:ea typeface="+mn-ea"/>
                <a:cs typeface="+mn-cs"/>
                <a:sym typeface="ヒラギノ角ゴ ProN W3"/>
              </a:defRPr>
            </a:lvl1pPr>
          </a:lstStyle>
          <a:p>
            <a:r>
              <a:t>WebClass</a:t>
            </a:r>
          </a:p>
        </p:txBody>
      </p:sp>
      <p:sp>
        <p:nvSpPr>
          <p:cNvPr id="356" name="講義資料・課題"/>
          <p:cNvSpPr txBox="1"/>
          <p:nvPr/>
        </p:nvSpPr>
        <p:spPr>
          <a:xfrm>
            <a:off x="1687885" y="5792229"/>
            <a:ext cx="420370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講義資料・課題</a:t>
            </a:r>
          </a:p>
        </p:txBody>
      </p:sp>
      <p:sp>
        <p:nvSpPr>
          <p:cNvPr id="357" name="講義録画…"/>
          <p:cNvSpPr txBox="1"/>
          <p:nvPr/>
        </p:nvSpPr>
        <p:spPr>
          <a:xfrm>
            <a:off x="7035744" y="5792229"/>
            <a:ext cx="2451101"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4600">
                <a:latin typeface="+mn-lt"/>
                <a:ea typeface="+mn-ea"/>
                <a:cs typeface="+mn-cs"/>
                <a:sym typeface="ヒラギノ角ゴ ProN W3"/>
              </a:defRPr>
            </a:pPr>
            <a:r>
              <a:t>講義録画</a:t>
            </a:r>
          </a:p>
          <a:p>
            <a:pPr defTabSz="2438338">
              <a:defRPr sz="4600">
                <a:latin typeface="+mn-lt"/>
                <a:ea typeface="+mn-ea"/>
                <a:cs typeface="+mn-cs"/>
                <a:sym typeface="ヒラギノ角ゴ ProN W3"/>
              </a:defRPr>
            </a:pPr>
            <a:r>
              <a:t>演習録画</a:t>
            </a:r>
          </a:p>
        </p:txBody>
      </p:sp>
      <p:sp>
        <p:nvSpPr>
          <p:cNvPr id="358" name="演習資料・課題"/>
          <p:cNvSpPr txBox="1"/>
          <p:nvPr/>
        </p:nvSpPr>
        <p:spPr>
          <a:xfrm>
            <a:off x="1687885" y="6668529"/>
            <a:ext cx="42037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演習資料・課題</a:t>
            </a:r>
          </a:p>
        </p:txBody>
      </p:sp>
      <p:sp>
        <p:nvSpPr>
          <p:cNvPr id="359" name="線"/>
          <p:cNvSpPr/>
          <p:nvPr/>
        </p:nvSpPr>
        <p:spPr>
          <a:xfrm flipH="1">
            <a:off x="6368846" y="5285330"/>
            <a:ext cx="1" cy="2192247"/>
          </a:xfrm>
          <a:prstGeom prst="line">
            <a:avLst/>
          </a:prstGeom>
          <a:ln w="25400">
            <a:solidFill>
              <a:srgbClr val="000000"/>
            </a:solidFill>
            <a:custDash>
              <a:ds d="600000" sp="600000"/>
            </a:custDash>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360" name="必修科目"/>
          <p:cNvSpPr txBox="1"/>
          <p:nvPr/>
        </p:nvSpPr>
        <p:spPr>
          <a:xfrm>
            <a:off x="2515187" y="1482791"/>
            <a:ext cx="2006601" cy="622300"/>
          </a:xfrm>
          <a:prstGeom prst="rect">
            <a:avLst/>
          </a:prstGeom>
          <a:solidFill>
            <a:srgbClr val="FEAE00"/>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mn-lt"/>
                <a:ea typeface="+mn-ea"/>
                <a:cs typeface="+mn-cs"/>
                <a:sym typeface="ヒラギノ角ゴ ProN W3"/>
              </a:defRPr>
            </a:lvl1pPr>
          </a:lstStyle>
          <a:p>
            <a:r>
              <a:t>必修科目</a:t>
            </a:r>
          </a:p>
        </p:txBody>
      </p:sp>
      <p:sp>
        <p:nvSpPr>
          <p:cNvPr id="361" name="角丸四角形"/>
          <p:cNvSpPr/>
          <p:nvPr/>
        </p:nvSpPr>
        <p:spPr>
          <a:xfrm>
            <a:off x="14443946" y="6080824"/>
            <a:ext cx="9529548" cy="6264577"/>
          </a:xfrm>
          <a:prstGeom prst="roundRect">
            <a:avLst>
              <a:gd name="adj" fmla="val 8293"/>
            </a:avLst>
          </a:pr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62" name="・各演習は教員・TAを10名前後配置"/>
          <p:cNvSpPr txBox="1"/>
          <p:nvPr/>
        </p:nvSpPr>
        <p:spPr>
          <a:xfrm>
            <a:off x="14749135" y="7877578"/>
            <a:ext cx="876469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100">
                <a:latin typeface="+mn-lt"/>
                <a:ea typeface="+mn-ea"/>
                <a:cs typeface="+mn-cs"/>
                <a:sym typeface="ヒラギノ角ゴ ProN W3"/>
              </a:defRPr>
            </a:lvl1pPr>
          </a:lstStyle>
          <a:p>
            <a:r>
              <a:t>・各演習は教員・TAを10名前後配置</a:t>
            </a:r>
          </a:p>
        </p:txBody>
      </p:sp>
      <p:sp>
        <p:nvSpPr>
          <p:cNvPr id="363" name="自由科目"/>
          <p:cNvSpPr txBox="1"/>
          <p:nvPr/>
        </p:nvSpPr>
        <p:spPr>
          <a:xfrm>
            <a:off x="4575687" y="9523198"/>
            <a:ext cx="2006601" cy="622301"/>
          </a:xfrm>
          <a:prstGeom prst="rect">
            <a:avLst/>
          </a:prstGeom>
          <a:solidFill>
            <a:schemeClr val="accent1">
              <a:lumOff val="16847"/>
            </a:schemeClr>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mn-lt"/>
                <a:ea typeface="+mn-ea"/>
                <a:cs typeface="+mn-cs"/>
                <a:sym typeface="ヒラギノ角ゴ ProN W3"/>
              </a:defRPr>
            </a:lvl1pPr>
          </a:lstStyle>
          <a:p>
            <a:r>
              <a:t>自由科目</a:t>
            </a:r>
          </a:p>
        </p:txBody>
      </p:sp>
      <p:sp>
        <p:nvSpPr>
          <p:cNvPr id="364" name="矢印"/>
          <p:cNvSpPr/>
          <p:nvPr/>
        </p:nvSpPr>
        <p:spPr>
          <a:xfrm rot="5400000">
            <a:off x="1531087" y="8094560"/>
            <a:ext cx="2068202" cy="1270001"/>
          </a:xfrm>
          <a:prstGeom prst="rightArrow">
            <a:avLst>
              <a:gd name="adj1" fmla="val 36431"/>
              <a:gd name="adj2" fmla="val 54304"/>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65" name="③非同期授業"/>
          <p:cNvSpPr txBox="1"/>
          <p:nvPr/>
        </p:nvSpPr>
        <p:spPr>
          <a:xfrm>
            <a:off x="8891921" y="8180192"/>
            <a:ext cx="308610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③非同期授業</a:t>
            </a:r>
          </a:p>
        </p:txBody>
      </p:sp>
      <p:sp>
        <p:nvSpPr>
          <p:cNvPr id="366" name="矢印"/>
          <p:cNvSpPr/>
          <p:nvPr/>
        </p:nvSpPr>
        <p:spPr>
          <a:xfrm rot="5400000" flipH="1">
            <a:off x="3392617" y="3906493"/>
            <a:ext cx="1657419" cy="1270001"/>
          </a:xfrm>
          <a:prstGeom prst="rightArrow">
            <a:avLst>
              <a:gd name="adj1" fmla="val 36431"/>
              <a:gd name="adj2" fmla="val 54304"/>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67" name="矢印"/>
          <p:cNvSpPr/>
          <p:nvPr/>
        </p:nvSpPr>
        <p:spPr>
          <a:xfrm rot="5400000">
            <a:off x="7262024" y="8059728"/>
            <a:ext cx="1998541" cy="1270001"/>
          </a:xfrm>
          <a:prstGeom prst="rightArrow">
            <a:avLst>
              <a:gd name="adj1" fmla="val 36431"/>
              <a:gd name="adj2" fmla="val 54304"/>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68" name="矢印"/>
          <p:cNvSpPr/>
          <p:nvPr/>
        </p:nvSpPr>
        <p:spPr>
          <a:xfrm rot="3843334">
            <a:off x="13800433" y="4460682"/>
            <a:ext cx="2261724" cy="1270001"/>
          </a:xfrm>
          <a:prstGeom prst="rightArrow">
            <a:avLst>
              <a:gd name="adj1" fmla="val 36431"/>
              <a:gd name="adj2" fmla="val 54304"/>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69" name="①同期授業④質問"/>
          <p:cNvSpPr txBox="1"/>
          <p:nvPr/>
        </p:nvSpPr>
        <p:spPr>
          <a:xfrm>
            <a:off x="15535662" y="4530968"/>
            <a:ext cx="407670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①同期授業④質問</a:t>
            </a:r>
          </a:p>
        </p:txBody>
      </p:sp>
      <p:sp>
        <p:nvSpPr>
          <p:cNvPr id="370" name="・講義・演習全てZoomで実施"/>
          <p:cNvSpPr txBox="1"/>
          <p:nvPr/>
        </p:nvSpPr>
        <p:spPr>
          <a:xfrm>
            <a:off x="14918159" y="6822514"/>
            <a:ext cx="820547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・講義・演習全てZoomで実施</a:t>
            </a:r>
          </a:p>
        </p:txBody>
      </p:sp>
      <p:sp>
        <p:nvSpPr>
          <p:cNvPr id="371" name="矢印"/>
          <p:cNvSpPr/>
          <p:nvPr/>
        </p:nvSpPr>
        <p:spPr>
          <a:xfrm rot="10800000">
            <a:off x="10777246" y="6455555"/>
            <a:ext cx="3142613" cy="1270001"/>
          </a:xfrm>
          <a:prstGeom prst="rightArrow">
            <a:avLst>
              <a:gd name="adj1" fmla="val 36431"/>
              <a:gd name="adj2" fmla="val 54304"/>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72" name="②録画を…"/>
          <p:cNvSpPr txBox="1"/>
          <p:nvPr/>
        </p:nvSpPr>
        <p:spPr>
          <a:xfrm>
            <a:off x="10949441" y="5277119"/>
            <a:ext cx="3056383" cy="1352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3900">
                <a:latin typeface="+mn-lt"/>
                <a:ea typeface="+mn-ea"/>
                <a:cs typeface="+mn-cs"/>
                <a:sym typeface="ヒラギノ角ゴ ProN W3"/>
              </a:defRPr>
            </a:pPr>
            <a:r>
              <a:t>②録画を</a:t>
            </a:r>
          </a:p>
          <a:p>
            <a:pPr defTabSz="2438338">
              <a:defRPr sz="3900">
                <a:latin typeface="+mn-lt"/>
                <a:ea typeface="+mn-ea"/>
                <a:cs typeface="+mn-cs"/>
                <a:sym typeface="ヒラギノ角ゴ ProN W3"/>
              </a:defRPr>
            </a:pPr>
            <a:r>
              <a:t>アップロード</a:t>
            </a:r>
          </a:p>
        </p:txBody>
      </p:sp>
      <p:sp>
        <p:nvSpPr>
          <p:cNvPr id="373" name="自宅"/>
          <p:cNvSpPr txBox="1"/>
          <p:nvPr/>
        </p:nvSpPr>
        <p:spPr>
          <a:xfrm>
            <a:off x="9793621" y="2581913"/>
            <a:ext cx="128270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自宅</a:t>
            </a:r>
          </a:p>
        </p:txBody>
      </p:sp>
      <p:sp>
        <p:nvSpPr>
          <p:cNvPr id="374" name="大学"/>
          <p:cNvSpPr txBox="1"/>
          <p:nvPr/>
        </p:nvSpPr>
        <p:spPr>
          <a:xfrm>
            <a:off x="14526198" y="2581913"/>
            <a:ext cx="128270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大学</a:t>
            </a:r>
          </a:p>
        </p:txBody>
      </p:sp>
      <p:sp>
        <p:nvSpPr>
          <p:cNvPr id="375" name="or"/>
          <p:cNvSpPr txBox="1"/>
          <p:nvPr/>
        </p:nvSpPr>
        <p:spPr>
          <a:xfrm>
            <a:off x="13465330" y="2581913"/>
            <a:ext cx="730632"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or</a:t>
            </a:r>
          </a:p>
        </p:txBody>
      </p:sp>
      <p:sp>
        <p:nvSpPr>
          <p:cNvPr id="376" name="1年生(医学科、歯学科、…"/>
          <p:cNvSpPr txBox="1"/>
          <p:nvPr/>
        </p:nvSpPr>
        <p:spPr>
          <a:xfrm>
            <a:off x="2551403" y="2280287"/>
            <a:ext cx="6390286"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700">
                <a:solidFill>
                  <a:srgbClr val="000002"/>
                </a:solidFill>
                <a:latin typeface="+mn-lt"/>
                <a:ea typeface="+mn-ea"/>
                <a:cs typeface="+mn-cs"/>
                <a:sym typeface="ヒラギノ角ゴ ProN W3"/>
              </a:defRPr>
            </a:pPr>
            <a:r>
              <a:t>1年生(医学科、歯学科、</a:t>
            </a:r>
          </a:p>
          <a:p>
            <a:pPr algn="l" defTabSz="2438338">
              <a:defRPr sz="3700">
                <a:solidFill>
                  <a:srgbClr val="000002"/>
                </a:solidFill>
                <a:latin typeface="+mn-lt"/>
                <a:ea typeface="+mn-ea"/>
                <a:cs typeface="+mn-cs"/>
                <a:sym typeface="ヒラギノ角ゴ ProN W3"/>
              </a:defRPr>
            </a:pPr>
            <a:r>
              <a:t>保健衛生学科検査技術学専攻)</a:t>
            </a:r>
          </a:p>
        </p:txBody>
      </p:sp>
      <p:sp>
        <p:nvSpPr>
          <p:cNvPr id="377" name="学校"/>
          <p:cNvSpPr/>
          <p:nvPr/>
        </p:nvSpPr>
        <p:spPr>
          <a:xfrm>
            <a:off x="16139135" y="1918809"/>
            <a:ext cx="1930709" cy="1807533"/>
          </a:xfrm>
          <a:custGeom>
            <a:avLst/>
            <a:gdLst/>
            <a:ahLst/>
            <a:cxnLst>
              <a:cxn ang="0">
                <a:pos x="wd2" y="hd2"/>
              </a:cxn>
              <a:cxn ang="5400000">
                <a:pos x="wd2" y="hd2"/>
              </a:cxn>
              <a:cxn ang="10800000">
                <a:pos x="wd2" y="hd2"/>
              </a:cxn>
              <a:cxn ang="16200000">
                <a:pos x="wd2" y="hd2"/>
              </a:cxn>
            </a:cxnLst>
            <a:rect l="0" t="0" r="r" b="b"/>
            <a:pathLst>
              <a:path w="21600" h="21594" extrusionOk="0">
                <a:moveTo>
                  <a:pt x="11838" y="1"/>
                </a:moveTo>
                <a:cubicBezTo>
                  <a:pt x="11451" y="20"/>
                  <a:pt x="11064" y="444"/>
                  <a:pt x="10677" y="58"/>
                </a:cubicBezTo>
                <a:cubicBezTo>
                  <a:pt x="10677" y="193"/>
                  <a:pt x="10677" y="375"/>
                  <a:pt x="10677" y="559"/>
                </a:cubicBezTo>
                <a:lnTo>
                  <a:pt x="10677" y="1177"/>
                </a:lnTo>
                <a:lnTo>
                  <a:pt x="10677" y="2404"/>
                </a:lnTo>
                <a:lnTo>
                  <a:pt x="7941" y="3999"/>
                </a:lnTo>
                <a:lnTo>
                  <a:pt x="5624" y="3999"/>
                </a:lnTo>
                <a:lnTo>
                  <a:pt x="5624" y="5805"/>
                </a:lnTo>
                <a:lnTo>
                  <a:pt x="0" y="5805"/>
                </a:lnTo>
                <a:lnTo>
                  <a:pt x="0" y="7219"/>
                </a:lnTo>
                <a:lnTo>
                  <a:pt x="21600" y="7219"/>
                </a:lnTo>
                <a:lnTo>
                  <a:pt x="21600" y="5805"/>
                </a:lnTo>
                <a:lnTo>
                  <a:pt x="15976" y="5805"/>
                </a:lnTo>
                <a:lnTo>
                  <a:pt x="15976" y="3999"/>
                </a:lnTo>
                <a:lnTo>
                  <a:pt x="13660" y="3999"/>
                </a:lnTo>
                <a:lnTo>
                  <a:pt x="10925" y="2404"/>
                </a:lnTo>
                <a:lnTo>
                  <a:pt x="10925" y="1325"/>
                </a:lnTo>
                <a:cubicBezTo>
                  <a:pt x="11358" y="1431"/>
                  <a:pt x="11792" y="847"/>
                  <a:pt x="12226" y="1278"/>
                </a:cubicBezTo>
                <a:cubicBezTo>
                  <a:pt x="12226" y="979"/>
                  <a:pt x="12226" y="460"/>
                  <a:pt x="12226" y="161"/>
                </a:cubicBezTo>
                <a:cubicBezTo>
                  <a:pt x="12097" y="32"/>
                  <a:pt x="11967" y="-6"/>
                  <a:pt x="11838" y="1"/>
                </a:cubicBezTo>
                <a:close/>
                <a:moveTo>
                  <a:pt x="10800" y="3999"/>
                </a:moveTo>
                <a:cubicBezTo>
                  <a:pt x="11375" y="3999"/>
                  <a:pt x="11841" y="4497"/>
                  <a:pt x="11841" y="5111"/>
                </a:cubicBezTo>
                <a:cubicBezTo>
                  <a:pt x="11841" y="5725"/>
                  <a:pt x="11375" y="6223"/>
                  <a:pt x="10800" y="6223"/>
                </a:cubicBezTo>
                <a:cubicBezTo>
                  <a:pt x="10225" y="6223"/>
                  <a:pt x="9760" y="5725"/>
                  <a:pt x="9760" y="5111"/>
                </a:cubicBezTo>
                <a:cubicBezTo>
                  <a:pt x="9760" y="4497"/>
                  <a:pt x="10225" y="3999"/>
                  <a:pt x="10800" y="3999"/>
                </a:cubicBezTo>
                <a:close/>
                <a:moveTo>
                  <a:pt x="494" y="7753"/>
                </a:moveTo>
                <a:lnTo>
                  <a:pt x="494" y="21594"/>
                </a:lnTo>
                <a:lnTo>
                  <a:pt x="7305" y="21594"/>
                </a:lnTo>
                <a:lnTo>
                  <a:pt x="7305" y="20913"/>
                </a:lnTo>
                <a:lnTo>
                  <a:pt x="8005" y="20913"/>
                </a:lnTo>
                <a:lnTo>
                  <a:pt x="8005" y="20205"/>
                </a:lnTo>
                <a:lnTo>
                  <a:pt x="8704" y="20205"/>
                </a:lnTo>
                <a:lnTo>
                  <a:pt x="8704" y="19498"/>
                </a:lnTo>
                <a:lnTo>
                  <a:pt x="9200" y="19498"/>
                </a:lnTo>
                <a:lnTo>
                  <a:pt x="9200" y="16916"/>
                </a:lnTo>
                <a:lnTo>
                  <a:pt x="8461" y="16916"/>
                </a:lnTo>
                <a:lnTo>
                  <a:pt x="10786" y="15561"/>
                </a:lnTo>
                <a:lnTo>
                  <a:pt x="13110" y="16916"/>
                </a:lnTo>
                <a:lnTo>
                  <a:pt x="12401" y="16916"/>
                </a:lnTo>
                <a:lnTo>
                  <a:pt x="12401" y="19498"/>
                </a:lnTo>
                <a:lnTo>
                  <a:pt x="12898" y="19498"/>
                </a:lnTo>
                <a:lnTo>
                  <a:pt x="12898" y="20205"/>
                </a:lnTo>
                <a:lnTo>
                  <a:pt x="13596" y="20205"/>
                </a:lnTo>
                <a:lnTo>
                  <a:pt x="13596" y="20913"/>
                </a:lnTo>
                <a:lnTo>
                  <a:pt x="14295" y="20913"/>
                </a:lnTo>
                <a:lnTo>
                  <a:pt x="14295" y="21594"/>
                </a:lnTo>
                <a:lnTo>
                  <a:pt x="21107" y="21594"/>
                </a:lnTo>
                <a:lnTo>
                  <a:pt x="21107" y="7753"/>
                </a:lnTo>
                <a:lnTo>
                  <a:pt x="494" y="7753"/>
                </a:lnTo>
                <a:close/>
                <a:moveTo>
                  <a:pt x="1801" y="9133"/>
                </a:moveTo>
                <a:lnTo>
                  <a:pt x="4293" y="9133"/>
                </a:lnTo>
                <a:lnTo>
                  <a:pt x="4293" y="11148"/>
                </a:lnTo>
                <a:lnTo>
                  <a:pt x="1801" y="11148"/>
                </a:lnTo>
                <a:lnTo>
                  <a:pt x="1801" y="9133"/>
                </a:lnTo>
                <a:close/>
                <a:moveTo>
                  <a:pt x="5670" y="9133"/>
                </a:moveTo>
                <a:lnTo>
                  <a:pt x="8162" y="9133"/>
                </a:lnTo>
                <a:lnTo>
                  <a:pt x="8162" y="11148"/>
                </a:lnTo>
                <a:lnTo>
                  <a:pt x="5670" y="11148"/>
                </a:lnTo>
                <a:lnTo>
                  <a:pt x="5670" y="9133"/>
                </a:lnTo>
                <a:close/>
                <a:moveTo>
                  <a:pt x="9539" y="9133"/>
                </a:moveTo>
                <a:lnTo>
                  <a:pt x="12032" y="9133"/>
                </a:lnTo>
                <a:lnTo>
                  <a:pt x="12032" y="11148"/>
                </a:lnTo>
                <a:lnTo>
                  <a:pt x="9539" y="11148"/>
                </a:lnTo>
                <a:lnTo>
                  <a:pt x="9539" y="9133"/>
                </a:lnTo>
                <a:close/>
                <a:moveTo>
                  <a:pt x="13411" y="9133"/>
                </a:moveTo>
                <a:lnTo>
                  <a:pt x="15901" y="9133"/>
                </a:lnTo>
                <a:lnTo>
                  <a:pt x="15901" y="11148"/>
                </a:lnTo>
                <a:lnTo>
                  <a:pt x="13411" y="11148"/>
                </a:lnTo>
                <a:lnTo>
                  <a:pt x="13411" y="9133"/>
                </a:lnTo>
                <a:close/>
                <a:moveTo>
                  <a:pt x="17280" y="9133"/>
                </a:moveTo>
                <a:lnTo>
                  <a:pt x="19771" y="9133"/>
                </a:lnTo>
                <a:lnTo>
                  <a:pt x="19771" y="11148"/>
                </a:lnTo>
                <a:lnTo>
                  <a:pt x="17280" y="11148"/>
                </a:lnTo>
                <a:lnTo>
                  <a:pt x="17280" y="9133"/>
                </a:lnTo>
                <a:close/>
                <a:moveTo>
                  <a:pt x="1801" y="13025"/>
                </a:moveTo>
                <a:lnTo>
                  <a:pt x="4293" y="13025"/>
                </a:lnTo>
                <a:lnTo>
                  <a:pt x="4293" y="15040"/>
                </a:lnTo>
                <a:lnTo>
                  <a:pt x="1801" y="15040"/>
                </a:lnTo>
                <a:lnTo>
                  <a:pt x="1801" y="13025"/>
                </a:lnTo>
                <a:close/>
                <a:moveTo>
                  <a:pt x="5670" y="13025"/>
                </a:moveTo>
                <a:lnTo>
                  <a:pt x="8162" y="13025"/>
                </a:lnTo>
                <a:lnTo>
                  <a:pt x="8162" y="15040"/>
                </a:lnTo>
                <a:lnTo>
                  <a:pt x="5670" y="15040"/>
                </a:lnTo>
                <a:lnTo>
                  <a:pt x="5670" y="13025"/>
                </a:lnTo>
                <a:close/>
                <a:moveTo>
                  <a:pt x="9539" y="13025"/>
                </a:moveTo>
                <a:lnTo>
                  <a:pt x="12032" y="13025"/>
                </a:lnTo>
                <a:lnTo>
                  <a:pt x="12032" y="15040"/>
                </a:lnTo>
                <a:lnTo>
                  <a:pt x="9539" y="15040"/>
                </a:lnTo>
                <a:lnTo>
                  <a:pt x="9539" y="13025"/>
                </a:lnTo>
                <a:close/>
                <a:moveTo>
                  <a:pt x="13411" y="13025"/>
                </a:moveTo>
                <a:lnTo>
                  <a:pt x="15901" y="13025"/>
                </a:lnTo>
                <a:lnTo>
                  <a:pt x="15901" y="15040"/>
                </a:lnTo>
                <a:lnTo>
                  <a:pt x="13411" y="15040"/>
                </a:lnTo>
                <a:lnTo>
                  <a:pt x="13411" y="13025"/>
                </a:lnTo>
                <a:close/>
                <a:moveTo>
                  <a:pt x="17280" y="13025"/>
                </a:moveTo>
                <a:lnTo>
                  <a:pt x="19771" y="13025"/>
                </a:lnTo>
                <a:lnTo>
                  <a:pt x="19771" y="15040"/>
                </a:lnTo>
                <a:lnTo>
                  <a:pt x="17280" y="15040"/>
                </a:lnTo>
                <a:lnTo>
                  <a:pt x="17280" y="13025"/>
                </a:lnTo>
                <a:close/>
                <a:moveTo>
                  <a:pt x="1801" y="16916"/>
                </a:moveTo>
                <a:lnTo>
                  <a:pt x="4293" y="16916"/>
                </a:lnTo>
                <a:lnTo>
                  <a:pt x="4293" y="18931"/>
                </a:lnTo>
                <a:lnTo>
                  <a:pt x="1801" y="18931"/>
                </a:lnTo>
                <a:lnTo>
                  <a:pt x="1801" y="16916"/>
                </a:lnTo>
                <a:close/>
                <a:moveTo>
                  <a:pt x="5670" y="16916"/>
                </a:moveTo>
                <a:lnTo>
                  <a:pt x="8162" y="16916"/>
                </a:lnTo>
                <a:lnTo>
                  <a:pt x="8162" y="18931"/>
                </a:lnTo>
                <a:lnTo>
                  <a:pt x="5670" y="18931"/>
                </a:lnTo>
                <a:lnTo>
                  <a:pt x="5670" y="16916"/>
                </a:lnTo>
                <a:close/>
                <a:moveTo>
                  <a:pt x="9733" y="16916"/>
                </a:moveTo>
                <a:lnTo>
                  <a:pt x="9733" y="19498"/>
                </a:lnTo>
                <a:lnTo>
                  <a:pt x="11868" y="19498"/>
                </a:lnTo>
                <a:lnTo>
                  <a:pt x="11868" y="16916"/>
                </a:lnTo>
                <a:lnTo>
                  <a:pt x="9733" y="16916"/>
                </a:lnTo>
                <a:close/>
                <a:moveTo>
                  <a:pt x="13411" y="16916"/>
                </a:moveTo>
                <a:lnTo>
                  <a:pt x="15901" y="16916"/>
                </a:lnTo>
                <a:lnTo>
                  <a:pt x="15901" y="18931"/>
                </a:lnTo>
                <a:lnTo>
                  <a:pt x="13411" y="18931"/>
                </a:lnTo>
                <a:lnTo>
                  <a:pt x="13411" y="16916"/>
                </a:lnTo>
                <a:close/>
                <a:moveTo>
                  <a:pt x="17280" y="16916"/>
                </a:moveTo>
                <a:lnTo>
                  <a:pt x="19771" y="16916"/>
                </a:lnTo>
                <a:lnTo>
                  <a:pt x="19771" y="18931"/>
                </a:lnTo>
                <a:lnTo>
                  <a:pt x="17280" y="18931"/>
                </a:lnTo>
                <a:lnTo>
                  <a:pt x="17280" y="16916"/>
                </a:lnTo>
                <a:close/>
              </a:path>
            </a:pathLst>
          </a:cu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78" name="Zoom"/>
          <p:cNvSpPr txBox="1"/>
          <p:nvPr/>
        </p:nvSpPr>
        <p:spPr>
          <a:xfrm>
            <a:off x="18468310" y="5450133"/>
            <a:ext cx="1480821" cy="622300"/>
          </a:xfrm>
          <a:prstGeom prst="rect">
            <a:avLst/>
          </a:prstGeom>
          <a:solidFill>
            <a:schemeClr val="accent2">
              <a:hueOff val="-85259"/>
              <a:satOff val="14347"/>
              <a:lumOff val="22373"/>
            </a:schemeClr>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mn-lt"/>
                <a:ea typeface="+mn-ea"/>
                <a:cs typeface="+mn-cs"/>
                <a:sym typeface="ヒラギノ角ゴ ProN W3"/>
              </a:defRPr>
            </a:lvl1pPr>
          </a:lstStyle>
          <a:p>
            <a:r>
              <a:t>Zoom</a:t>
            </a:r>
          </a:p>
        </p:txBody>
      </p:sp>
      <p:sp>
        <p:nvSpPr>
          <p:cNvPr id="379" name="1年生(保健衛生学科看護学専攻、…"/>
          <p:cNvSpPr txBox="1"/>
          <p:nvPr/>
        </p:nvSpPr>
        <p:spPr>
          <a:xfrm>
            <a:off x="2162091" y="10238046"/>
            <a:ext cx="7168910"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700">
                <a:solidFill>
                  <a:srgbClr val="000002"/>
                </a:solidFill>
                <a:latin typeface="+mn-lt"/>
                <a:ea typeface="+mn-ea"/>
                <a:cs typeface="+mn-cs"/>
                <a:sym typeface="ヒラギノ角ゴ ProN W3"/>
              </a:defRPr>
            </a:pPr>
            <a:r>
              <a:t>1年生(保健衛生学科看護学専攻、</a:t>
            </a:r>
          </a:p>
          <a:p>
            <a:pPr algn="l" defTabSz="2438338">
              <a:defRPr sz="3700">
                <a:solidFill>
                  <a:srgbClr val="000002"/>
                </a:solidFill>
                <a:latin typeface="+mn-lt"/>
                <a:ea typeface="+mn-ea"/>
                <a:cs typeface="+mn-cs"/>
                <a:sym typeface="ヒラギノ角ゴ ProN W3"/>
              </a:defRPr>
            </a:pPr>
            <a:r>
              <a:t>口腔保健学科)、2-6年生(全学科)</a:t>
            </a:r>
          </a:p>
        </p:txBody>
      </p:sp>
      <p:sp>
        <p:nvSpPr>
          <p:cNvPr id="380" name="角丸四角形"/>
          <p:cNvSpPr/>
          <p:nvPr/>
        </p:nvSpPr>
        <p:spPr>
          <a:xfrm>
            <a:off x="14788057" y="6418027"/>
            <a:ext cx="8841327" cy="5590172"/>
          </a:xfrm>
          <a:prstGeom prst="roundRect">
            <a:avLst>
              <a:gd name="adj" fmla="val 2387"/>
            </a:avLst>
          </a:pr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81" name="台形"/>
          <p:cNvSpPr/>
          <p:nvPr/>
        </p:nvSpPr>
        <p:spPr>
          <a:xfrm>
            <a:off x="18229972" y="12353792"/>
            <a:ext cx="1532876" cy="651473"/>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82" name="四角形"/>
          <p:cNvSpPr/>
          <p:nvPr/>
        </p:nvSpPr>
        <p:spPr>
          <a:xfrm>
            <a:off x="17516008" y="13006590"/>
            <a:ext cx="3009773" cy="220112"/>
          </a:xfrm>
          <a:prstGeom prst="rect">
            <a:avLst/>
          </a:prstGeom>
          <a:ln w="635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83" name="・各回の間の曜日に質問受付時間"/>
          <p:cNvSpPr txBox="1"/>
          <p:nvPr/>
        </p:nvSpPr>
        <p:spPr>
          <a:xfrm>
            <a:off x="14770070" y="10779164"/>
            <a:ext cx="887730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latin typeface="+mn-lt"/>
                <a:ea typeface="+mn-ea"/>
                <a:cs typeface="+mn-cs"/>
                <a:sym typeface="ヒラギノ角ゴ ProN W3"/>
              </a:defRPr>
            </a:lvl1pPr>
          </a:lstStyle>
          <a:p>
            <a:r>
              <a:t>・各回の間の曜日に質問受付時間</a:t>
            </a:r>
          </a:p>
        </p:txBody>
      </p:sp>
      <p:sp>
        <p:nvSpPr>
          <p:cNvPr id="384" name="矢印"/>
          <p:cNvSpPr/>
          <p:nvPr/>
        </p:nvSpPr>
        <p:spPr>
          <a:xfrm rot="20547155">
            <a:off x="10949145" y="10250754"/>
            <a:ext cx="3294282" cy="1270001"/>
          </a:xfrm>
          <a:prstGeom prst="rightArrow">
            <a:avLst>
              <a:gd name="adj1" fmla="val 36431"/>
              <a:gd name="adj2" fmla="val 54304"/>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85" name="④質問"/>
          <p:cNvSpPr txBox="1"/>
          <p:nvPr/>
        </p:nvSpPr>
        <p:spPr>
          <a:xfrm>
            <a:off x="11933367" y="11544517"/>
            <a:ext cx="160020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④質問</a:t>
            </a:r>
          </a:p>
        </p:txBody>
      </p:sp>
      <p:sp>
        <p:nvSpPr>
          <p:cNvPr id="386" name="⓪予習⑤復習・課題提出"/>
          <p:cNvSpPr txBox="1"/>
          <p:nvPr/>
        </p:nvSpPr>
        <p:spPr>
          <a:xfrm>
            <a:off x="4991044" y="4289241"/>
            <a:ext cx="5562601"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⓪予習⑤復習・課題提出</a:t>
            </a:r>
          </a:p>
        </p:txBody>
      </p:sp>
      <p:sp>
        <p:nvSpPr>
          <p:cNvPr id="387" name="⓪予習…"/>
          <p:cNvSpPr txBox="1"/>
          <p:nvPr/>
        </p:nvSpPr>
        <p:spPr>
          <a:xfrm>
            <a:off x="3006798" y="7747168"/>
            <a:ext cx="4076701" cy="1352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900">
                <a:latin typeface="+mn-lt"/>
                <a:ea typeface="+mn-ea"/>
                <a:cs typeface="+mn-cs"/>
                <a:sym typeface="ヒラギノ角ゴ ProN W3"/>
              </a:defRPr>
            </a:pPr>
            <a:r>
              <a:t>⓪予習</a:t>
            </a:r>
          </a:p>
          <a:p>
            <a:pPr algn="l" defTabSz="2438338">
              <a:defRPr sz="3900">
                <a:latin typeface="+mn-lt"/>
                <a:ea typeface="+mn-ea"/>
                <a:cs typeface="+mn-cs"/>
                <a:sym typeface="ヒラギノ角ゴ ProN W3"/>
              </a:defRPr>
            </a:pPr>
            <a:r>
              <a:t>⑤復習・課題提出</a:t>
            </a:r>
          </a:p>
        </p:txBody>
      </p:sp>
      <p:sp>
        <p:nvSpPr>
          <p:cNvPr id="388" name="＋"/>
          <p:cNvSpPr txBox="1"/>
          <p:nvPr/>
        </p:nvSpPr>
        <p:spPr>
          <a:xfrm>
            <a:off x="5060151" y="11587894"/>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700">
                <a:solidFill>
                  <a:srgbClr val="000002"/>
                </a:solidFill>
                <a:latin typeface="+mn-lt"/>
                <a:ea typeface="+mn-ea"/>
                <a:cs typeface="+mn-cs"/>
                <a:sym typeface="ヒラギノ角ゴ ProN W3"/>
              </a:defRPr>
            </a:lvl1pPr>
          </a:lstStyle>
          <a:p>
            <a:r>
              <a:t>＋</a:t>
            </a:r>
          </a:p>
        </p:txBody>
      </p:sp>
      <p:sp>
        <p:nvSpPr>
          <p:cNvPr id="389" name="４大学複合領域コース…"/>
          <p:cNvSpPr txBox="1"/>
          <p:nvPr/>
        </p:nvSpPr>
        <p:spPr>
          <a:xfrm>
            <a:off x="1595353" y="12071143"/>
            <a:ext cx="7967270"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3700">
                <a:solidFill>
                  <a:srgbClr val="000002"/>
                </a:solidFill>
                <a:latin typeface="+mn-lt"/>
                <a:ea typeface="+mn-ea"/>
                <a:cs typeface="+mn-cs"/>
                <a:sym typeface="ヒラギノ角ゴ ProN W3"/>
              </a:defRPr>
            </a:pPr>
            <a:r>
              <a:t>４大学複合領域コース</a:t>
            </a:r>
          </a:p>
          <a:p>
            <a:pPr defTabSz="2438338">
              <a:defRPr sz="3700">
                <a:solidFill>
                  <a:srgbClr val="000002"/>
                </a:solidFill>
                <a:latin typeface="+mn-lt"/>
                <a:ea typeface="+mn-ea"/>
                <a:cs typeface="+mn-cs"/>
                <a:sym typeface="ヒラギノ角ゴ ProN W3"/>
              </a:defRPr>
            </a:pPr>
            <a:r>
              <a:t>(東工大、一橋大学、東京外国語大学)</a:t>
            </a:r>
          </a:p>
        </p:txBody>
      </p:sp>
      <p:sp>
        <p:nvSpPr>
          <p:cNvPr id="390" name="台形"/>
          <p:cNvSpPr/>
          <p:nvPr/>
        </p:nvSpPr>
        <p:spPr>
          <a:xfrm>
            <a:off x="11635823" y="2129956"/>
            <a:ext cx="1457013" cy="61923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rgbClr val="000000"/>
          </a:solidFill>
          <a:ln w="25400">
            <a:solidFill>
              <a:srgbClr val="FFFF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91" name="四角形"/>
          <p:cNvSpPr/>
          <p:nvPr/>
        </p:nvSpPr>
        <p:spPr>
          <a:xfrm>
            <a:off x="11818315" y="2755692"/>
            <a:ext cx="1092036" cy="782004"/>
          </a:xfrm>
          <a:prstGeom prst="rect">
            <a:avLst/>
          </a:prstGeom>
          <a:solidFill>
            <a:srgbClr val="000000"/>
          </a:solidFill>
          <a:ln w="25400">
            <a:solidFill>
              <a:srgbClr val="FFFF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92" name="四角形"/>
          <p:cNvSpPr/>
          <p:nvPr/>
        </p:nvSpPr>
        <p:spPr>
          <a:xfrm>
            <a:off x="11994394" y="2912587"/>
            <a:ext cx="279733" cy="618889"/>
          </a:xfrm>
          <a:prstGeom prst="rect">
            <a:avLst/>
          </a:prstGeom>
          <a:ln w="25400">
            <a:solidFill>
              <a:srgbClr val="FFFF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93" name="四角形"/>
          <p:cNvSpPr/>
          <p:nvPr/>
        </p:nvSpPr>
        <p:spPr>
          <a:xfrm>
            <a:off x="12421546" y="2912587"/>
            <a:ext cx="375298" cy="269688"/>
          </a:xfrm>
          <a:prstGeom prst="rect">
            <a:avLst/>
          </a:prstGeom>
          <a:ln w="25400">
            <a:solidFill>
              <a:srgbClr val="FFFF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94" name="線"/>
          <p:cNvSpPr/>
          <p:nvPr/>
        </p:nvSpPr>
        <p:spPr>
          <a:xfrm flipV="1">
            <a:off x="12609195" y="2905333"/>
            <a:ext cx="1" cy="284196"/>
          </a:xfrm>
          <a:prstGeom prst="line">
            <a:avLst/>
          </a:prstGeom>
          <a:ln w="25400">
            <a:solidFill>
              <a:srgbClr val="FFFFFF"/>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395" name="線"/>
          <p:cNvSpPr/>
          <p:nvPr/>
        </p:nvSpPr>
        <p:spPr>
          <a:xfrm flipH="1">
            <a:off x="12416260" y="3055396"/>
            <a:ext cx="385870" cy="1"/>
          </a:xfrm>
          <a:prstGeom prst="line">
            <a:avLst/>
          </a:prstGeom>
          <a:ln w="25400">
            <a:solidFill>
              <a:srgbClr val="FFFFFF"/>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396" name="楕円"/>
          <p:cNvSpPr/>
          <p:nvPr/>
        </p:nvSpPr>
        <p:spPr>
          <a:xfrm>
            <a:off x="12020807" y="3248336"/>
            <a:ext cx="83965" cy="50627"/>
          </a:xfrm>
          <a:prstGeom prst="ellipse">
            <a:avLst/>
          </a:prstGeom>
          <a:solidFill>
            <a:srgbClr val="FFFFFF"/>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397" name="・Zoomのブレイクアウトルーム…"/>
          <p:cNvSpPr txBox="1"/>
          <p:nvPr/>
        </p:nvSpPr>
        <p:spPr>
          <a:xfrm>
            <a:off x="14866463" y="8875933"/>
            <a:ext cx="8684515"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4600">
                <a:latin typeface="+mn-lt"/>
                <a:ea typeface="+mn-ea"/>
                <a:cs typeface="+mn-cs"/>
                <a:sym typeface="ヒラギノ角ゴ ProN W3"/>
              </a:defRPr>
            </a:pPr>
            <a:r>
              <a:t>・Zoomのブレイクアウトルーム</a:t>
            </a:r>
          </a:p>
          <a:p>
            <a:pPr algn="l" defTabSz="2438338">
              <a:defRPr sz="4600">
                <a:latin typeface="+mn-lt"/>
                <a:ea typeface="+mn-ea"/>
                <a:cs typeface="+mn-cs"/>
                <a:sym typeface="ヒラギノ角ゴ ProN W3"/>
              </a:defRPr>
            </a:pPr>
            <a:r>
              <a:t>　の活用による演習サポート</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四角形"/>
          <p:cNvSpPr/>
          <p:nvPr/>
        </p:nvSpPr>
        <p:spPr>
          <a:xfrm>
            <a:off x="-9021" y="-24203"/>
            <a:ext cx="24402042" cy="11716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400" name="医療とAI・ビッグデータ入門のWebClass教材一覧"/>
          <p:cNvSpPr txBox="1"/>
          <p:nvPr/>
        </p:nvSpPr>
        <p:spPr>
          <a:xfrm>
            <a:off x="4719320" y="193322"/>
            <a:ext cx="149453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000">
                <a:solidFill>
                  <a:srgbClr val="FFFFFF"/>
                </a:solidFill>
              </a:defRPr>
            </a:lvl1pPr>
          </a:lstStyle>
          <a:p>
            <a:r>
              <a:t>医療とAI・ビッグデータ入門のWebClass教材一覧</a:t>
            </a:r>
          </a:p>
        </p:txBody>
      </p:sp>
      <p:sp>
        <p:nvSpPr>
          <p:cNvPr id="401" name="演習準備"/>
          <p:cNvSpPr txBox="1"/>
          <p:nvPr/>
        </p:nvSpPr>
        <p:spPr>
          <a:xfrm>
            <a:off x="861183" y="1731102"/>
            <a:ext cx="2324101" cy="6794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4300">
                <a:latin typeface="+mn-lt"/>
                <a:ea typeface="+mn-ea"/>
                <a:cs typeface="+mn-cs"/>
                <a:sym typeface="ヒラギノ角ゴ ProN W3"/>
              </a:defRPr>
            </a:lvl1pPr>
          </a:lstStyle>
          <a:p>
            <a:r>
              <a:t>演習準備</a:t>
            </a:r>
          </a:p>
        </p:txBody>
      </p:sp>
      <p:sp>
        <p:nvSpPr>
          <p:cNvPr id="402" name="講義資料・動画"/>
          <p:cNvSpPr txBox="1"/>
          <p:nvPr/>
        </p:nvSpPr>
        <p:spPr>
          <a:xfrm>
            <a:off x="861183" y="3725612"/>
            <a:ext cx="3962401" cy="679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4300">
                <a:latin typeface="+mn-lt"/>
                <a:ea typeface="+mn-ea"/>
                <a:cs typeface="+mn-cs"/>
                <a:sym typeface="ヒラギノ角ゴ ProN W3"/>
              </a:defRPr>
            </a:lvl1pPr>
          </a:lstStyle>
          <a:p>
            <a:r>
              <a:t>講義資料・動画</a:t>
            </a:r>
          </a:p>
        </p:txBody>
      </p:sp>
      <p:sp>
        <p:nvSpPr>
          <p:cNvPr id="403" name="レポート"/>
          <p:cNvSpPr txBox="1"/>
          <p:nvPr/>
        </p:nvSpPr>
        <p:spPr>
          <a:xfrm>
            <a:off x="861183" y="7714633"/>
            <a:ext cx="2307718" cy="6794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4300">
                <a:latin typeface="+mn-lt"/>
                <a:ea typeface="+mn-ea"/>
                <a:cs typeface="+mn-cs"/>
                <a:sym typeface="ヒラギノ角ゴ ProN W3"/>
              </a:defRPr>
            </a:lvl1pPr>
          </a:lstStyle>
          <a:p>
            <a:r>
              <a:t>レポート</a:t>
            </a:r>
          </a:p>
        </p:txBody>
      </p:sp>
      <p:sp>
        <p:nvSpPr>
          <p:cNvPr id="404" name="演習教材"/>
          <p:cNvSpPr txBox="1"/>
          <p:nvPr/>
        </p:nvSpPr>
        <p:spPr>
          <a:xfrm>
            <a:off x="861183" y="5720122"/>
            <a:ext cx="2324101" cy="679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4300">
                <a:latin typeface="+mn-lt"/>
                <a:ea typeface="+mn-ea"/>
                <a:cs typeface="+mn-cs"/>
                <a:sym typeface="ヒラギノ角ゴ ProN W3"/>
              </a:defRPr>
            </a:lvl1pPr>
          </a:lstStyle>
          <a:p>
            <a:r>
              <a:t>演習教材</a:t>
            </a:r>
          </a:p>
        </p:txBody>
      </p:sp>
      <p:sp>
        <p:nvSpPr>
          <p:cNvPr id="405" name="参考リンク集"/>
          <p:cNvSpPr txBox="1"/>
          <p:nvPr/>
        </p:nvSpPr>
        <p:spPr>
          <a:xfrm>
            <a:off x="861183" y="9709143"/>
            <a:ext cx="3416301" cy="6794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4300">
                <a:latin typeface="+mn-lt"/>
                <a:ea typeface="+mn-ea"/>
                <a:cs typeface="+mn-cs"/>
                <a:sym typeface="ヒラギノ角ゴ ProN W3"/>
              </a:defRPr>
            </a:lvl1pPr>
          </a:lstStyle>
          <a:p>
            <a:r>
              <a:t>参考リンク集</a:t>
            </a:r>
          </a:p>
        </p:txBody>
      </p:sp>
      <p:sp>
        <p:nvSpPr>
          <p:cNvPr id="406" name="トラブルシューティング"/>
          <p:cNvSpPr txBox="1"/>
          <p:nvPr/>
        </p:nvSpPr>
        <p:spPr>
          <a:xfrm>
            <a:off x="861183" y="11703653"/>
            <a:ext cx="6081269" cy="6794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4300">
                <a:latin typeface="+mn-lt"/>
                <a:ea typeface="+mn-ea"/>
                <a:cs typeface="+mn-cs"/>
                <a:sym typeface="ヒラギノ角ゴ ProN W3"/>
              </a:defRPr>
            </a:lvl1pPr>
          </a:lstStyle>
          <a:p>
            <a:r>
              <a:t>トラブルシューティング</a:t>
            </a:r>
          </a:p>
        </p:txBody>
      </p:sp>
      <p:sp>
        <p:nvSpPr>
          <p:cNvPr id="407" name="Winpython、anacondaのインストールマニュアルおよび演習の準備方法"/>
          <p:cNvSpPr txBox="1"/>
          <p:nvPr/>
        </p:nvSpPr>
        <p:spPr>
          <a:xfrm>
            <a:off x="848483" y="2766457"/>
            <a:ext cx="16392335"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900">
                <a:latin typeface="+mn-lt"/>
                <a:ea typeface="+mn-ea"/>
                <a:cs typeface="+mn-cs"/>
                <a:sym typeface="ヒラギノ角ゴ ProN W3"/>
              </a:defRPr>
            </a:lvl1pPr>
          </a:lstStyle>
          <a:p>
            <a:r>
              <a:t>Winpython、anacondaのインストールマニュアルおよび演習の準備方法</a:t>
            </a:r>
          </a:p>
        </p:txBody>
      </p:sp>
      <p:sp>
        <p:nvSpPr>
          <p:cNvPr id="408" name="講義中に使用した授業スライドもしくはzoomで録画した講義動画"/>
          <p:cNvSpPr txBox="1"/>
          <p:nvPr/>
        </p:nvSpPr>
        <p:spPr>
          <a:xfrm>
            <a:off x="848483" y="4760967"/>
            <a:ext cx="14789545"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900">
                <a:latin typeface="+mn-lt"/>
                <a:ea typeface="+mn-ea"/>
                <a:cs typeface="+mn-cs"/>
                <a:sym typeface="ヒラギノ角ゴ ProN W3"/>
              </a:defRPr>
            </a:lvl1pPr>
          </a:lstStyle>
          <a:p>
            <a:r>
              <a:t>講義中に使用した授業スライドもしくはzoomで録画した講義動画</a:t>
            </a:r>
          </a:p>
        </p:txBody>
      </p:sp>
      <p:sp>
        <p:nvSpPr>
          <p:cNvPr id="409" name="後半の演習で使用するスライド、画像ファイル、csvファイル、txtファイル"/>
          <p:cNvSpPr txBox="1"/>
          <p:nvPr/>
        </p:nvSpPr>
        <p:spPr>
          <a:xfrm>
            <a:off x="848483" y="6755477"/>
            <a:ext cx="16845040"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900">
                <a:latin typeface="+mn-lt"/>
                <a:ea typeface="+mn-ea"/>
                <a:cs typeface="+mn-cs"/>
                <a:sym typeface="ヒラギノ角ゴ ProN W3"/>
              </a:defRPr>
            </a:lvl1pPr>
          </a:lstStyle>
          <a:p>
            <a:r>
              <a:t>後半の演習で使用するスライド、画像ファイル、csvファイル、txtファイル</a:t>
            </a:r>
          </a:p>
        </p:txBody>
      </p:sp>
      <p:sp>
        <p:nvSpPr>
          <p:cNvPr id="410" name="各回ごとに与えたレポート内容"/>
          <p:cNvSpPr txBox="1"/>
          <p:nvPr/>
        </p:nvSpPr>
        <p:spPr>
          <a:xfrm>
            <a:off x="848483" y="8749987"/>
            <a:ext cx="7033642"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900">
                <a:latin typeface="+mn-lt"/>
                <a:ea typeface="+mn-ea"/>
                <a:cs typeface="+mn-cs"/>
                <a:sym typeface="ヒラギノ角ゴ ProN W3"/>
              </a:defRPr>
            </a:lvl1pPr>
          </a:lstStyle>
          <a:p>
            <a:r>
              <a:t>各回ごとに与えたレポート内容</a:t>
            </a:r>
          </a:p>
        </p:txBody>
      </p:sp>
      <p:sp>
        <p:nvSpPr>
          <p:cNvPr id="411" name="参考図書、参考URLなど"/>
          <p:cNvSpPr txBox="1"/>
          <p:nvPr/>
        </p:nvSpPr>
        <p:spPr>
          <a:xfrm>
            <a:off x="848483" y="10744497"/>
            <a:ext cx="561262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900">
                <a:latin typeface="+mn-lt"/>
                <a:ea typeface="+mn-ea"/>
                <a:cs typeface="+mn-cs"/>
                <a:sym typeface="ヒラギノ角ゴ ProN W3"/>
              </a:defRPr>
            </a:lvl1pPr>
          </a:lstStyle>
          <a:p>
            <a:r>
              <a:t>参考図書、参考URLなど</a:t>
            </a:r>
          </a:p>
        </p:txBody>
      </p:sp>
      <p:sp>
        <p:nvSpPr>
          <p:cNvPr id="412" name="アンインストールの方法など"/>
          <p:cNvSpPr txBox="1"/>
          <p:nvPr/>
        </p:nvSpPr>
        <p:spPr>
          <a:xfrm>
            <a:off x="848483" y="12739008"/>
            <a:ext cx="6513577"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defRPr sz="3900">
                <a:latin typeface="+mn-lt"/>
                <a:ea typeface="+mn-ea"/>
                <a:cs typeface="+mn-cs"/>
                <a:sym typeface="ヒラギノ角ゴ ProN W3"/>
              </a:defRPr>
            </a:lvl1pPr>
          </a:lstStyle>
          <a:p>
            <a:r>
              <a:t>アンインストールの方法など</a:t>
            </a:r>
          </a:p>
        </p:txBody>
      </p:sp>
      <p:pic>
        <p:nvPicPr>
          <p:cNvPr id="413" name="スクリーンショット 2021-08-10 10.35.25.png" descr="スクリーンショット 2021-08-10 10.35.25.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817977" y="2365111"/>
            <a:ext cx="6513577" cy="1011683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ポジティブな意見"/>
          <p:cNvSpPr txBox="1"/>
          <p:nvPr/>
        </p:nvSpPr>
        <p:spPr>
          <a:xfrm>
            <a:off x="822756" y="1732195"/>
            <a:ext cx="4061842"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ポジティブな意見</a:t>
            </a:r>
          </a:p>
        </p:txBody>
      </p:sp>
      <p:sp>
        <p:nvSpPr>
          <p:cNvPr id="416" name="機械学習というものが具体的にどのようなことを行っているのか知ることができ、興味深かったです。"/>
          <p:cNvSpPr txBox="1"/>
          <p:nvPr/>
        </p:nvSpPr>
        <p:spPr>
          <a:xfrm>
            <a:off x="1131865" y="2852828"/>
            <a:ext cx="17593311" cy="508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latin typeface="+mn-lt"/>
                <a:ea typeface="+mn-ea"/>
                <a:cs typeface="+mn-cs"/>
                <a:sym typeface="ヒラギノ角ゴ ProN W3"/>
              </a:defRPr>
            </a:lvl1pPr>
          </a:lstStyle>
          <a:p>
            <a:r>
              <a:t>機械学習というものが具体的にどのようなことを行っているのか知ることができ、興味深かったです。</a:t>
            </a:r>
          </a:p>
        </p:txBody>
      </p:sp>
      <p:sp>
        <p:nvSpPr>
          <p:cNvPr id="417" name="今まで一度も学んだことが無い分野だったので最初は理解するのに時間がかかりましたが、先生方の講義を聞いていくうちにデータサイエンスの大まかな内容については理解することができました。"/>
          <p:cNvSpPr txBox="1"/>
          <p:nvPr/>
        </p:nvSpPr>
        <p:spPr>
          <a:xfrm>
            <a:off x="1131865" y="4052747"/>
            <a:ext cx="17814022"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mn-lt"/>
                <a:ea typeface="+mn-ea"/>
                <a:cs typeface="+mn-cs"/>
                <a:sym typeface="ヒラギノ角ゴ ProN W3"/>
              </a:defRPr>
            </a:lvl1pPr>
          </a:lstStyle>
          <a:p>
            <a:r>
              <a:t>今まで一度も学んだことが無い分野だったので最初は理解するのに時間がかかりましたが、先生方の講義を聞いていくうちにデータサイエンスの大まかな内容については理解することができました。</a:t>
            </a:r>
          </a:p>
        </p:txBody>
      </p:sp>
      <p:sp>
        <p:nvSpPr>
          <p:cNvPr id="418" name="これから先、医療はさらにAIに頼っていくと思うので、その中で自分が少しでもAIについて理解をしていることはとても大切だと思います。身近なものとして学ぶことが出来て良かったです。"/>
          <p:cNvSpPr txBox="1"/>
          <p:nvPr/>
        </p:nvSpPr>
        <p:spPr>
          <a:xfrm>
            <a:off x="1131865" y="6862249"/>
            <a:ext cx="22505062"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mn-lt"/>
                <a:ea typeface="+mn-ea"/>
                <a:cs typeface="+mn-cs"/>
                <a:sym typeface="ヒラギノ角ゴ ProN W3"/>
              </a:defRPr>
            </a:lvl1pPr>
          </a:lstStyle>
          <a:p>
            <a:r>
              <a:t>これから先、医療はさらにAIに頼っていくと思うので、その中で自分が少しでもAIについて理解をしていることはとても大切だと思います。身近なものとして学ぶことが出来て良かったです。</a:t>
            </a:r>
          </a:p>
        </p:txBody>
      </p:sp>
      <p:sp>
        <p:nvSpPr>
          <p:cNvPr id="419" name="AIが写真から患者の症状や病名を診断する技術が発達して来ていることは今までよく耳にしていた。しかし、これまでの授業を通して、AIが写真を分類するためには学習というプロセスが必要であること、また学習にも様々な手法があるということがわかった。授業では、実際にpythonを使ってそれらの手法を再現することができ、良い体験になったと思う。"/>
          <p:cNvSpPr txBox="1"/>
          <p:nvPr/>
        </p:nvSpPr>
        <p:spPr>
          <a:xfrm>
            <a:off x="1131865" y="8795505"/>
            <a:ext cx="21086376" cy="1651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mn-lt"/>
                <a:ea typeface="+mn-ea"/>
                <a:cs typeface="+mn-cs"/>
                <a:sym typeface="ヒラギノ角ゴ ProN W3"/>
              </a:defRPr>
            </a:lvl1pPr>
          </a:lstStyle>
          <a:p>
            <a:r>
              <a:t>AIが写真から患者の症状や病名を診断する技術が発達して来ていることは今までよく耳にしていた。しかし、これまでの授業を通して、AIが写真を分類するためには学習というプロセスが必要であること、また学習にも様々な手法があるということがわかった。授業では、実際にpythonを使ってそれらの手法を再現することができ、良い体験になったと思う。</a:t>
            </a:r>
          </a:p>
        </p:txBody>
      </p:sp>
      <p:sp>
        <p:nvSpPr>
          <p:cNvPr id="420" name="機械学習を身近に感じることができて楽しいです。"/>
          <p:cNvSpPr txBox="1"/>
          <p:nvPr/>
        </p:nvSpPr>
        <p:spPr>
          <a:xfrm>
            <a:off x="1131865" y="5824167"/>
            <a:ext cx="8849361" cy="508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latin typeface="+mn-lt"/>
                <a:ea typeface="+mn-ea"/>
                <a:cs typeface="+mn-cs"/>
                <a:sym typeface="ヒラギノ角ゴ ProN W3"/>
              </a:defRPr>
            </a:lvl1pPr>
          </a:lstStyle>
          <a:p>
            <a:r>
              <a:t>機械学習を身近に感じることができて楽しいです。</a:t>
            </a:r>
          </a:p>
        </p:txBody>
      </p:sp>
      <p:sp>
        <p:nvSpPr>
          <p:cNvPr id="421" name="楽しいと感じている学生、身近に感じている学生がいる事は動機付けとしては成功している"/>
          <p:cNvSpPr txBox="1"/>
          <p:nvPr/>
        </p:nvSpPr>
        <p:spPr>
          <a:xfrm>
            <a:off x="1604327" y="11455244"/>
            <a:ext cx="20362165"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楽しいと感じている学生、身近に感じている学生がいる事は動機付けとしては成功している</a:t>
            </a:r>
          </a:p>
        </p:txBody>
      </p:sp>
      <p:sp>
        <p:nvSpPr>
          <p:cNvPr id="422" name="四角形"/>
          <p:cNvSpPr/>
          <p:nvPr/>
        </p:nvSpPr>
        <p:spPr>
          <a:xfrm>
            <a:off x="-9021" y="-24203"/>
            <a:ext cx="24402042" cy="11716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423" name="学生の反応(抜粋)"/>
          <p:cNvSpPr txBox="1"/>
          <p:nvPr/>
        </p:nvSpPr>
        <p:spPr>
          <a:xfrm>
            <a:off x="9654539" y="193322"/>
            <a:ext cx="507492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000">
                <a:solidFill>
                  <a:srgbClr val="FFFFFF"/>
                </a:solidFill>
              </a:defRPr>
            </a:lvl1pPr>
          </a:lstStyle>
          <a:p>
            <a:r>
              <a:t>学生の反応(抜粋)</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ネガティブな意見"/>
          <p:cNvSpPr txBox="1"/>
          <p:nvPr/>
        </p:nvSpPr>
        <p:spPr>
          <a:xfrm>
            <a:off x="722821" y="1492316"/>
            <a:ext cx="4061842"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900">
                <a:latin typeface="+mn-lt"/>
                <a:ea typeface="+mn-ea"/>
                <a:cs typeface="+mn-cs"/>
                <a:sym typeface="ヒラギノ角ゴ ProN W3"/>
              </a:defRPr>
            </a:lvl1pPr>
          </a:lstStyle>
          <a:p>
            <a:r>
              <a:t>ネガティブな意見</a:t>
            </a:r>
          </a:p>
        </p:txBody>
      </p:sp>
      <p:sp>
        <p:nvSpPr>
          <p:cNvPr id="426" name="演習は説明が分かりやすいのでスムーズに理解することができたが、講義は難しい内容も多く、理解するのに苦労する講義がほとんどだった。実践できるようになるには時間がかかるように感じた。"/>
          <p:cNvSpPr txBox="1"/>
          <p:nvPr/>
        </p:nvSpPr>
        <p:spPr>
          <a:xfrm>
            <a:off x="1538677" y="2333762"/>
            <a:ext cx="21218754"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mn-lt"/>
                <a:ea typeface="+mn-ea"/>
                <a:cs typeface="+mn-cs"/>
                <a:sym typeface="ヒラギノ角ゴ ProN W3"/>
              </a:defRPr>
            </a:lvl1pPr>
          </a:lstStyle>
          <a:p>
            <a:r>
              <a:t>演習は説明が分かりやすいのでスムーズに理解することができたが、講義は難しい内容も多く、理解するのに苦労する講義がほとんどだった。実践できるようになるには時間がかかるように感じた。</a:t>
            </a:r>
          </a:p>
        </p:txBody>
      </p:sp>
      <p:sp>
        <p:nvSpPr>
          <p:cNvPr id="427" name="毎回の講義、実習ともに興味深い内容であり、pythonも理解しながら授業を追えているが、難しい内容であるため受動的になっている。自分から能動的に何かを行ったり、説明できたりするにはまだまだ力不足であると感じる。"/>
          <p:cNvSpPr txBox="1"/>
          <p:nvPr/>
        </p:nvSpPr>
        <p:spPr>
          <a:xfrm>
            <a:off x="1538677" y="3552060"/>
            <a:ext cx="21802811"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mn-lt"/>
                <a:ea typeface="+mn-ea"/>
                <a:cs typeface="+mn-cs"/>
                <a:sym typeface="ヒラギノ角ゴ ProN W3"/>
              </a:defRPr>
            </a:lvl1pPr>
          </a:lstStyle>
          <a:p>
            <a:r>
              <a:t>毎回の講義、実習ともに興味深い内容であり、pythonも理解しながら授業を追えているが、難しい内容であるため受動的になっている。自分から能動的に何かを行ったり、説明できたりするにはまだまだ力不足であると感じる。</a:t>
            </a:r>
          </a:p>
        </p:txBody>
      </p:sp>
      <p:sp>
        <p:nvSpPr>
          <p:cNvPr id="428" name="授業の内容が難しく、何をやっているのか理解するのが難しいです。演習課題も自分のやり方があっているのかわからないので、解説をしてもらいたいです。"/>
          <p:cNvSpPr txBox="1"/>
          <p:nvPr/>
        </p:nvSpPr>
        <p:spPr>
          <a:xfrm>
            <a:off x="1538677" y="4770358"/>
            <a:ext cx="21218756"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a:latin typeface="+mn-lt"/>
                <a:ea typeface="+mn-ea"/>
                <a:cs typeface="+mn-cs"/>
                <a:sym typeface="ヒラギノ角ゴ ProN W3"/>
              </a:defRPr>
            </a:lvl1pPr>
          </a:lstStyle>
          <a:p>
            <a:r>
              <a:t>授業の内容が難しく、何をやっているのか理解するのが難しいです。演習課題も自分のやり方があっているのかわからないので、解説をしてもらいたいです。</a:t>
            </a:r>
          </a:p>
        </p:txBody>
      </p:sp>
      <p:sp>
        <p:nvSpPr>
          <p:cNvPr id="429" name="プログラミングをあまり本格的にしたことがなかったのでどの文章がどの実行結果を表すのかを理解するのが大変です。"/>
          <p:cNvSpPr txBox="1"/>
          <p:nvPr/>
        </p:nvSpPr>
        <p:spPr>
          <a:xfrm>
            <a:off x="1538677" y="6274407"/>
            <a:ext cx="20652741" cy="508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latin typeface="+mn-lt"/>
                <a:ea typeface="+mn-ea"/>
                <a:cs typeface="+mn-cs"/>
                <a:sym typeface="ヒラギノ角ゴ ProN W3"/>
              </a:defRPr>
            </a:lvl1pPr>
          </a:lstStyle>
          <a:p>
            <a:r>
              <a:t>プログラミングをあまり本格的にしたことがなかったのでどの文章がどの実行結果を表すのかを理解するのが大変です。</a:t>
            </a:r>
          </a:p>
        </p:txBody>
      </p:sp>
      <p:sp>
        <p:nvSpPr>
          <p:cNvPr id="430" name="授業内容は理解できるし、楽しい。しかし、コピペしているので、自分で何か分析したい、と思った時に分析するのは難しい。"/>
          <p:cNvSpPr txBox="1"/>
          <p:nvPr/>
        </p:nvSpPr>
        <p:spPr>
          <a:xfrm>
            <a:off x="1538677" y="7492704"/>
            <a:ext cx="21780501"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latin typeface="+mn-lt"/>
                <a:ea typeface="+mn-ea"/>
                <a:cs typeface="+mn-cs"/>
                <a:sym typeface="ヒラギノ角ゴ ProN W3"/>
              </a:defRPr>
            </a:lvl1pPr>
          </a:lstStyle>
          <a:p>
            <a:r>
              <a:t>授業内容は理解できるし、楽しい。しかし、コピペしているので、自分で何か分析したい、と思った時に分析するのは難しい。</a:t>
            </a:r>
          </a:p>
        </p:txBody>
      </p:sp>
      <p:sp>
        <p:nvSpPr>
          <p:cNvPr id="431" name="全体的に難易度が高いと感じる。"/>
          <p:cNvSpPr txBox="1"/>
          <p:nvPr/>
        </p:nvSpPr>
        <p:spPr>
          <a:xfrm>
            <a:off x="1538677" y="8711003"/>
            <a:ext cx="5854701" cy="508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latin typeface="+mn-lt"/>
                <a:ea typeface="+mn-ea"/>
                <a:cs typeface="+mn-cs"/>
                <a:sym typeface="ヒラギノ角ゴ ProN W3"/>
              </a:defRPr>
            </a:lvl1pPr>
          </a:lstStyle>
          <a:p>
            <a:r>
              <a:t>全体的に難易度が高いと感じる。</a:t>
            </a:r>
          </a:p>
        </p:txBody>
      </p:sp>
      <p:sp>
        <p:nvSpPr>
          <p:cNvPr id="432" name="難しい、速度が速いという学生が多い。…"/>
          <p:cNvSpPr txBox="1"/>
          <p:nvPr/>
        </p:nvSpPr>
        <p:spPr>
          <a:xfrm>
            <a:off x="1453758" y="9710921"/>
            <a:ext cx="21973033" cy="330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600">
                <a:latin typeface="+mn-lt"/>
                <a:ea typeface="+mn-ea"/>
                <a:cs typeface="+mn-cs"/>
                <a:sym typeface="ヒラギノ角ゴ ProN W3"/>
              </a:defRPr>
            </a:pPr>
            <a:r>
              <a:t>難しい、速度が速いという学生が多い。</a:t>
            </a:r>
          </a:p>
          <a:p>
            <a:pPr algn="l" defTabSz="2438338">
              <a:defRPr sz="3600">
                <a:latin typeface="+mn-lt"/>
                <a:ea typeface="+mn-ea"/>
                <a:cs typeface="+mn-cs"/>
                <a:sym typeface="ヒラギノ角ゴ ProN W3"/>
              </a:defRPr>
            </a:pPr>
            <a:r>
              <a:t>学部一年生を対象に、深層学習までを実践してもらうこと自体は難易度が高いものと判断出来る。</a:t>
            </a:r>
          </a:p>
          <a:p>
            <a:pPr algn="l" defTabSz="2438338">
              <a:defRPr sz="3600">
                <a:latin typeface="+mn-lt"/>
                <a:ea typeface="+mn-ea"/>
                <a:cs typeface="+mn-cs"/>
                <a:sym typeface="ヒラギノ角ゴ ProN W3"/>
              </a:defRPr>
            </a:pPr>
            <a:r>
              <a:t>本科目の位置付けは動機付けでありデータサイエンスに触れてもらい世界を知ってもらうことが目的なので</a:t>
            </a:r>
          </a:p>
          <a:p>
            <a:pPr algn="l" defTabSz="2438338">
              <a:defRPr sz="3600">
                <a:latin typeface="+mn-lt"/>
                <a:ea typeface="+mn-ea"/>
                <a:cs typeface="+mn-cs"/>
                <a:sym typeface="ヒラギノ角ゴ ProN W3"/>
              </a:defRPr>
            </a:pPr>
            <a:r>
              <a:t>完全な理解を出来ない事はある程度想定内である。</a:t>
            </a:r>
          </a:p>
          <a:p>
            <a:pPr algn="l" defTabSz="2438338">
              <a:defRPr sz="3600">
                <a:latin typeface="+mn-lt"/>
                <a:ea typeface="+mn-ea"/>
                <a:cs typeface="+mn-cs"/>
                <a:sym typeface="ヒラギノ角ゴ ProN W3"/>
              </a:defRPr>
            </a:pPr>
            <a:r>
              <a:t>補助教材を多数用意する、プログラミング・機械学習の演習のコマを増やすなどの検討が必要</a:t>
            </a:r>
          </a:p>
        </p:txBody>
      </p:sp>
      <p:sp>
        <p:nvSpPr>
          <p:cNvPr id="433" name="四角形"/>
          <p:cNvSpPr/>
          <p:nvPr/>
        </p:nvSpPr>
        <p:spPr>
          <a:xfrm>
            <a:off x="-9021" y="-24203"/>
            <a:ext cx="24402042" cy="11716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434" name="学生の反応(抜粋)"/>
          <p:cNvSpPr txBox="1"/>
          <p:nvPr/>
        </p:nvSpPr>
        <p:spPr>
          <a:xfrm>
            <a:off x="9654539" y="193322"/>
            <a:ext cx="507492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000">
                <a:solidFill>
                  <a:srgbClr val="FFFFFF"/>
                </a:solidFill>
              </a:defRPr>
            </a:lvl1pPr>
          </a:lstStyle>
          <a:p>
            <a:r>
              <a:t>学生の反応(抜粋)</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四角形"/>
          <p:cNvSpPr/>
          <p:nvPr/>
        </p:nvSpPr>
        <p:spPr>
          <a:xfrm>
            <a:off x="-9021" y="-24203"/>
            <a:ext cx="24402042" cy="127000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437" name="新設科目「医療とAI・ビッグデータ応用」の新設"/>
          <p:cNvSpPr txBox="1"/>
          <p:nvPr/>
        </p:nvSpPr>
        <p:spPr>
          <a:xfrm>
            <a:off x="4566704" y="217097"/>
            <a:ext cx="15250592"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400">
                <a:solidFill>
                  <a:srgbClr val="FFFFFE"/>
                </a:solidFill>
              </a:defRPr>
            </a:lvl1pPr>
          </a:lstStyle>
          <a:p>
            <a:r>
              <a:t>新設科目「医療とAI・ビッグデータ応用」の新設</a:t>
            </a:r>
          </a:p>
        </p:txBody>
      </p:sp>
      <p:sp>
        <p:nvSpPr>
          <p:cNvPr id="438" name="2022年度に実施予定…"/>
          <p:cNvSpPr txBox="1"/>
          <p:nvPr/>
        </p:nvSpPr>
        <p:spPr>
          <a:xfrm>
            <a:off x="2265173" y="3787927"/>
            <a:ext cx="17951197" cy="9042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200">
                <a:solidFill>
                  <a:srgbClr val="000002"/>
                </a:solidFill>
                <a:latin typeface="+mn-lt"/>
                <a:ea typeface="+mn-ea"/>
                <a:cs typeface="+mn-cs"/>
                <a:sym typeface="ヒラギノ角ゴ ProN W3"/>
              </a:defRPr>
            </a:pPr>
            <a:r>
              <a:t>2022年度に実施予定</a:t>
            </a:r>
          </a:p>
          <a:p>
            <a:pPr algn="l" defTabSz="2438338">
              <a:defRPr sz="3200">
                <a:solidFill>
                  <a:srgbClr val="000002"/>
                </a:solidFill>
                <a:latin typeface="+mn-lt"/>
                <a:ea typeface="+mn-ea"/>
                <a:cs typeface="+mn-cs"/>
                <a:sym typeface="ヒラギノ角ゴ ProN W3"/>
              </a:defRPr>
            </a:pPr>
            <a:r>
              <a:t>・医歯学基盤教育での実施を検討中</a:t>
            </a:r>
          </a:p>
          <a:p>
            <a:pPr algn="l" defTabSz="2438338">
              <a:defRPr sz="3200">
                <a:solidFill>
                  <a:srgbClr val="000002"/>
                </a:solidFill>
                <a:latin typeface="+mn-lt"/>
                <a:ea typeface="+mn-ea"/>
                <a:cs typeface="+mn-cs"/>
                <a:sym typeface="ヒラギノ角ゴ ProN W3"/>
              </a:defRPr>
            </a:pPr>
            <a:r>
              <a:t>・必修科目と自由科目の2コースを準備</a:t>
            </a:r>
          </a:p>
          <a:p>
            <a:pPr algn="l" defTabSz="2438338">
              <a:defRPr sz="3200">
                <a:solidFill>
                  <a:srgbClr val="000002"/>
                </a:solidFill>
                <a:latin typeface="+mn-lt"/>
                <a:ea typeface="+mn-ea"/>
                <a:cs typeface="+mn-cs"/>
                <a:sym typeface="ヒラギノ角ゴ ProN W3"/>
              </a:defRPr>
            </a:pPr>
            <a:r>
              <a:t>　【必修科目】</a:t>
            </a:r>
          </a:p>
          <a:p>
            <a:pPr algn="l" defTabSz="2438338">
              <a:defRPr sz="3200">
                <a:solidFill>
                  <a:srgbClr val="000002"/>
                </a:solidFill>
                <a:latin typeface="+mn-lt"/>
                <a:ea typeface="+mn-ea"/>
                <a:cs typeface="+mn-cs"/>
                <a:sym typeface="ヒラギノ角ゴ ProN W3"/>
              </a:defRPr>
            </a:pPr>
            <a:r>
              <a:t>　対象：2年生(医学科、歯学科)</a:t>
            </a:r>
          </a:p>
          <a:p>
            <a:pPr lvl="1" algn="l" defTabSz="2438338">
              <a:defRPr sz="3200">
                <a:solidFill>
                  <a:srgbClr val="000002"/>
                </a:solidFill>
                <a:latin typeface="+mn-lt"/>
                <a:ea typeface="+mn-ea"/>
                <a:cs typeface="+mn-cs"/>
                <a:sym typeface="ヒラギノ角ゴ ProN W3"/>
              </a:defRPr>
            </a:pPr>
            <a:r>
              <a:t>授業形式：同期型遠隔授業</a:t>
            </a:r>
          </a:p>
          <a:p>
            <a:pPr lvl="1" algn="l" defTabSz="2438338">
              <a:defRPr sz="3200">
                <a:solidFill>
                  <a:srgbClr val="000002"/>
                </a:solidFill>
                <a:latin typeface="+mn-lt"/>
                <a:ea typeface="+mn-ea"/>
                <a:cs typeface="+mn-cs"/>
                <a:sym typeface="ヒラギノ角ゴ ProN W3"/>
              </a:defRPr>
            </a:pPr>
            <a:endParaRPr/>
          </a:p>
          <a:p>
            <a:pPr algn="l" defTabSz="2438338">
              <a:defRPr sz="3200">
                <a:solidFill>
                  <a:srgbClr val="000002"/>
                </a:solidFill>
                <a:latin typeface="+mn-lt"/>
                <a:ea typeface="+mn-ea"/>
                <a:cs typeface="+mn-cs"/>
                <a:sym typeface="ヒラギノ角ゴ ProN W3"/>
              </a:defRPr>
            </a:pPr>
            <a:r>
              <a:t>　【自由科目】</a:t>
            </a:r>
          </a:p>
          <a:p>
            <a:pPr algn="l" defTabSz="2438338">
              <a:defRPr sz="3200">
                <a:solidFill>
                  <a:srgbClr val="000002"/>
                </a:solidFill>
                <a:latin typeface="+mn-lt"/>
                <a:ea typeface="+mn-ea"/>
                <a:cs typeface="+mn-cs"/>
                <a:sym typeface="ヒラギノ角ゴ ProN W3"/>
              </a:defRPr>
            </a:pPr>
            <a:r>
              <a:t>　対象：1-6年生(全学科)</a:t>
            </a:r>
          </a:p>
          <a:p>
            <a:pPr algn="l" defTabSz="2438338">
              <a:defRPr sz="3200">
                <a:solidFill>
                  <a:srgbClr val="000002"/>
                </a:solidFill>
                <a:latin typeface="+mn-lt"/>
                <a:ea typeface="+mn-ea"/>
                <a:cs typeface="+mn-cs"/>
                <a:sym typeface="ヒラギノ角ゴ ProN W3"/>
              </a:defRPr>
            </a:pPr>
            <a:r>
              <a:t>　授業形式：非同期型授業(webclassに授業スライド、演習教材、授業動画を配布)</a:t>
            </a:r>
          </a:p>
          <a:p>
            <a:pPr algn="l" defTabSz="2438338">
              <a:defRPr sz="3200">
                <a:solidFill>
                  <a:srgbClr val="000002"/>
                </a:solidFill>
                <a:latin typeface="+mn-lt"/>
                <a:ea typeface="+mn-ea"/>
                <a:cs typeface="+mn-cs"/>
                <a:sym typeface="ヒラギノ角ゴ ProN W3"/>
              </a:defRPr>
            </a:pPr>
            <a:endParaRPr/>
          </a:p>
          <a:p>
            <a:pPr algn="l" defTabSz="2438338">
              <a:defRPr sz="3200">
                <a:solidFill>
                  <a:srgbClr val="000002"/>
                </a:solidFill>
                <a:latin typeface="+mn-lt"/>
                <a:ea typeface="+mn-ea"/>
                <a:cs typeface="+mn-cs"/>
                <a:sym typeface="ヒラギノ角ゴ ProN W3"/>
              </a:defRPr>
            </a:pPr>
            <a:r>
              <a:t>■実施方法</a:t>
            </a:r>
          </a:p>
          <a:p>
            <a:pPr algn="l" defTabSz="2438338">
              <a:defRPr sz="3200">
                <a:solidFill>
                  <a:srgbClr val="000002"/>
                </a:solidFill>
                <a:latin typeface="+mn-lt"/>
                <a:ea typeface="+mn-ea"/>
                <a:cs typeface="+mn-cs"/>
                <a:sym typeface="ヒラギノ角ゴ ProN W3"/>
              </a:defRPr>
            </a:pPr>
            <a:r>
              <a:t>・認定制度へ申請するため、医歯学基盤教育内に「臨床統計」「グローバルコミュニケーション」</a:t>
            </a:r>
          </a:p>
          <a:p>
            <a:pPr algn="l" defTabSz="2438338">
              <a:defRPr sz="3200">
                <a:solidFill>
                  <a:srgbClr val="000002"/>
                </a:solidFill>
                <a:latin typeface="+mn-lt"/>
                <a:ea typeface="+mn-ea"/>
                <a:cs typeface="+mn-cs"/>
                <a:sym typeface="ヒラギノ角ゴ ProN W3"/>
              </a:defRPr>
            </a:pPr>
            <a:r>
              <a:t>　「生命倫理」に加えて「医療とAI・ビッグデータ応用」の必修ユニットを新設</a:t>
            </a:r>
          </a:p>
          <a:p>
            <a:pPr algn="l" defTabSz="2438338">
              <a:defRPr sz="3200">
                <a:solidFill>
                  <a:srgbClr val="000002"/>
                </a:solidFill>
                <a:latin typeface="+mn-lt"/>
                <a:ea typeface="+mn-ea"/>
                <a:cs typeface="+mn-cs"/>
                <a:sym typeface="ヒラギノ角ゴ ProN W3"/>
              </a:defRPr>
            </a:pPr>
            <a:r>
              <a:t>・15コマ１単位分のPBL演習</a:t>
            </a:r>
          </a:p>
        </p:txBody>
      </p:sp>
      <p:sp>
        <p:nvSpPr>
          <p:cNvPr id="439" name="科目責任者：中林 潤 教授…"/>
          <p:cNvSpPr txBox="1"/>
          <p:nvPr/>
        </p:nvSpPr>
        <p:spPr>
          <a:xfrm>
            <a:off x="1441263" y="2095380"/>
            <a:ext cx="11185449"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200">
                <a:solidFill>
                  <a:srgbClr val="000002"/>
                </a:solidFill>
                <a:latin typeface="+mn-lt"/>
                <a:ea typeface="+mn-ea"/>
                <a:cs typeface="+mn-cs"/>
                <a:sym typeface="ヒラギノ角ゴ ProN W3"/>
              </a:defRPr>
            </a:pPr>
            <a:r>
              <a:t>科目責任者：中林　潤　教授</a:t>
            </a:r>
          </a:p>
          <a:p>
            <a:pPr algn="l" defTabSz="2438338">
              <a:defRPr sz="3200">
                <a:solidFill>
                  <a:srgbClr val="000002"/>
                </a:solidFill>
                <a:latin typeface="+mn-lt"/>
                <a:ea typeface="+mn-ea"/>
                <a:cs typeface="+mn-cs"/>
                <a:sym typeface="ヒラギノ角ゴ ProN W3"/>
              </a:defRPr>
            </a:pPr>
            <a:r>
              <a:t>担当者：角先生、Park先生、木下先生、平川先生、須藤、他</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①7/14  11:10-12:00  MNISTの読み込み…"/>
          <p:cNvSpPr txBox="1"/>
          <p:nvPr/>
        </p:nvSpPr>
        <p:spPr>
          <a:xfrm>
            <a:off x="1435678" y="2230298"/>
            <a:ext cx="21995818" cy="568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839469" indent="-480059" algn="just" defTabSz="457200">
              <a:defRPr sz="3300">
                <a:latin typeface="ヒラギノ丸ゴ ProN W4"/>
                <a:ea typeface="ヒラギノ丸ゴ ProN W4"/>
                <a:cs typeface="ヒラギノ丸ゴ ProN W4"/>
                <a:sym typeface="ヒラギノ丸ゴ ProN W4"/>
              </a:defRPr>
            </a:pPr>
            <a:endParaRPr/>
          </a:p>
          <a:p>
            <a:pPr marL="711200" algn="just" defTabSz="457200">
              <a:defRPr sz="3300">
                <a:latin typeface="ヒラギノ丸ゴ ProN W4"/>
                <a:ea typeface="ヒラギノ丸ゴ ProN W4"/>
                <a:cs typeface="ヒラギノ丸ゴ ProN W4"/>
                <a:sym typeface="ヒラギノ丸ゴ ProN W4"/>
              </a:defRPr>
            </a:pPr>
            <a:r>
              <a:t>①7/14 　11:10-12:00 　MNISTの読み込み</a:t>
            </a:r>
          </a:p>
          <a:p>
            <a:pPr marL="711200" algn="just" defTabSz="457200">
              <a:defRPr sz="3300">
                <a:latin typeface="ヒラギノ丸ゴ ProN W4"/>
                <a:ea typeface="ヒラギノ丸ゴ ProN W4"/>
                <a:cs typeface="ヒラギノ丸ゴ ProN W4"/>
                <a:sym typeface="ヒラギノ丸ゴ ProN W4"/>
              </a:defRPr>
            </a:pPr>
            <a:r>
              <a:t>②7/21 　11:10-12:00 　MNISTの可視化と加工</a:t>
            </a:r>
          </a:p>
          <a:p>
            <a:pPr marL="711200" algn="just" defTabSz="457200">
              <a:defRPr sz="3300">
                <a:latin typeface="ヒラギノ丸ゴ ProN W4"/>
                <a:ea typeface="ヒラギノ丸ゴ ProN W4"/>
                <a:cs typeface="ヒラギノ丸ゴ ProN W4"/>
                <a:sym typeface="ヒラギノ丸ゴ ProN W4"/>
              </a:defRPr>
            </a:pPr>
            <a:r>
              <a:t>③10/20 　10:05-10:55 　深層学習のMLPの理解(学習まで)</a:t>
            </a:r>
          </a:p>
          <a:p>
            <a:pPr marL="711200" algn="just" defTabSz="457200">
              <a:defRPr sz="3300">
                <a:latin typeface="ヒラギノ丸ゴ ProN W4"/>
                <a:ea typeface="ヒラギノ丸ゴ ProN W4"/>
                <a:cs typeface="ヒラギノ丸ゴ ProN W4"/>
                <a:sym typeface="ヒラギノ丸ゴ ProN W4"/>
              </a:defRPr>
            </a:pPr>
            <a:r>
              <a:t>④10/20 　11:10-12:00 　深層学習のMLPの理解(可視化と評価まで)</a:t>
            </a:r>
          </a:p>
          <a:p>
            <a:pPr marL="711200" algn="just" defTabSz="457200">
              <a:defRPr sz="3300">
                <a:latin typeface="ヒラギノ丸ゴ ProN W4"/>
                <a:ea typeface="ヒラギノ丸ゴ ProN W4"/>
                <a:cs typeface="ヒラギノ丸ゴ ProN W4"/>
                <a:sym typeface="ヒラギノ丸ゴ ProN W4"/>
              </a:defRPr>
            </a:pPr>
            <a:r>
              <a:t>⑤(オンデマンド) 　</a:t>
            </a:r>
            <a:r>
              <a:rPr lang="ja-JP" altLang="en-US"/>
              <a:t>深層学習の学習の仕組み</a:t>
            </a:r>
            <a:endParaRPr/>
          </a:p>
          <a:p>
            <a:pPr marL="711200" algn="just" defTabSz="457200">
              <a:defRPr sz="3300">
                <a:latin typeface="ヒラギノ丸ゴ ProN W4"/>
                <a:ea typeface="ヒラギノ丸ゴ ProN W4"/>
                <a:cs typeface="ヒラギノ丸ゴ ProN W4"/>
                <a:sym typeface="ヒラギノ丸ゴ ProN W4"/>
              </a:defRPr>
            </a:pPr>
            <a:r>
              <a:t>⑥11/17 　11:10-12:00 　深層学習のCNNの理解(可視化と評価まで)</a:t>
            </a:r>
          </a:p>
          <a:p>
            <a:pPr marL="711200" algn="just" defTabSz="457200">
              <a:defRPr sz="3300">
                <a:latin typeface="ヒラギノ丸ゴ ProN W4"/>
                <a:ea typeface="ヒラギノ丸ゴ ProN W4"/>
                <a:cs typeface="ヒラギノ丸ゴ ProN W4"/>
                <a:sym typeface="ヒラギノ丸ゴ ProN W4"/>
              </a:defRPr>
            </a:pPr>
            <a:r>
              <a:t>⑦12/15 　10:05-11:55 　グループ演習 (CIFAR10でのMLPとCNN)</a:t>
            </a:r>
          </a:p>
          <a:p>
            <a:pPr marL="711200" algn="just" defTabSz="457200">
              <a:defRPr sz="3300">
                <a:latin typeface="ヒラギノ丸ゴ ProN W4"/>
                <a:ea typeface="ヒラギノ丸ゴ ProN W4"/>
                <a:cs typeface="ヒラギノ丸ゴ ProN W4"/>
                <a:sym typeface="ヒラギノ丸ゴ ProN W4"/>
              </a:defRPr>
            </a:pPr>
            <a:r>
              <a:t>⑧1/19 　11:10-12:00 　教師なし学習(次元削減)</a:t>
            </a:r>
          </a:p>
          <a:p>
            <a:pPr marL="711200" algn="just" defTabSz="457200">
              <a:defRPr sz="3300">
                <a:latin typeface="ヒラギノ丸ゴ ProN W4"/>
                <a:ea typeface="ヒラギノ丸ゴ ProN W4"/>
                <a:cs typeface="ヒラギノ丸ゴ ProN W4"/>
                <a:sym typeface="ヒラギノ丸ゴ ProN W4"/>
              </a:defRPr>
            </a:pPr>
            <a:r>
              <a:t>⑨1/26 　10:05-10:55 　教師なし学習(クラスタリング)</a:t>
            </a:r>
          </a:p>
          <a:p>
            <a:pPr indent="711200" algn="just" defTabSz="457200">
              <a:defRPr sz="3300">
                <a:latin typeface="ヒラギノ丸ゴ ProN W4"/>
                <a:ea typeface="ヒラギノ丸ゴ ProN W4"/>
                <a:cs typeface="ヒラギノ丸ゴ ProN W4"/>
                <a:sym typeface="ヒラギノ丸ゴ ProN W4"/>
              </a:defRPr>
            </a:pPr>
            <a:r>
              <a:t>⑩1/26 　11:10-12:00 　</a:t>
            </a:r>
            <a:r>
              <a:rPr lang="ja-JP" altLang="en-US"/>
              <a:t>実際の医療</a:t>
            </a:r>
            <a:r>
              <a:rPr lang="en-US" altLang="ja-JP"/>
              <a:t>AI</a:t>
            </a:r>
            <a:r>
              <a:rPr lang="ja-JP" altLang="en-US"/>
              <a:t>の紹介</a:t>
            </a:r>
            <a:r>
              <a:t>(講義予定)（</a:t>
            </a:r>
            <a:r>
              <a:rPr lang="ja-JP" altLang="en-US"/>
              <a:t>本学卒業生 </a:t>
            </a:r>
            <a:r>
              <a:t>越野沙織先生依頼）</a:t>
            </a:r>
          </a:p>
        </p:txBody>
      </p:sp>
      <p:sp>
        <p:nvSpPr>
          <p:cNvPr id="442" name="四角形"/>
          <p:cNvSpPr/>
          <p:nvPr/>
        </p:nvSpPr>
        <p:spPr>
          <a:xfrm>
            <a:off x="-9021" y="-24203"/>
            <a:ext cx="24402042" cy="127000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443" name="新設科目「医療とAI・ビッグデータ応用」の授業内容"/>
          <p:cNvSpPr txBox="1"/>
          <p:nvPr/>
        </p:nvSpPr>
        <p:spPr>
          <a:xfrm>
            <a:off x="3880904" y="217097"/>
            <a:ext cx="1662219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400">
                <a:solidFill>
                  <a:srgbClr val="FFFFFE"/>
                </a:solidFill>
              </a:defRPr>
            </a:lvl1pPr>
          </a:lstStyle>
          <a:p>
            <a:r>
              <a:t>新設科目「医療とAI・ビッグデータ応用」の授業内容</a:t>
            </a:r>
          </a:p>
        </p:txBody>
      </p:sp>
      <p:pic>
        <p:nvPicPr>
          <p:cNvPr id="444" name="イメージ" descr="イメージ"/>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2133" y="10615077"/>
            <a:ext cx="10514823" cy="1812239"/>
          </a:xfrm>
          <a:prstGeom prst="rect">
            <a:avLst/>
          </a:prstGeom>
          <a:ln w="25400">
            <a:solidFill>
              <a:srgbClr val="000000"/>
            </a:solidFill>
            <a:miter lim="400000"/>
          </a:ln>
        </p:spPr>
      </p:pic>
      <p:pic>
        <p:nvPicPr>
          <p:cNvPr id="445" name="イメージ" descr="イメージ"/>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373779" y="10383999"/>
            <a:ext cx="12440932" cy="2274394"/>
          </a:xfrm>
          <a:prstGeom prst="rect">
            <a:avLst/>
          </a:prstGeom>
          <a:ln w="25400">
            <a:solidFill>
              <a:srgbClr val="000000"/>
            </a:solidFill>
            <a:miter lim="400000"/>
          </a:ln>
        </p:spPr>
      </p:pic>
      <p:sp>
        <p:nvSpPr>
          <p:cNvPr id="446" name="MLP : Multi layer perceptron   CNN : Convolutional neural network"/>
          <p:cNvSpPr txBox="1"/>
          <p:nvPr/>
        </p:nvSpPr>
        <p:spPr>
          <a:xfrm>
            <a:off x="7468339" y="9290620"/>
            <a:ext cx="16004424" cy="552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839469" indent="-480059" algn="just" defTabSz="457200">
              <a:defRPr sz="3300">
                <a:latin typeface="ヒラギノ丸ゴ ProN W4"/>
                <a:ea typeface="ヒラギノ丸ゴ ProN W4"/>
                <a:cs typeface="ヒラギノ丸ゴ ProN W4"/>
                <a:sym typeface="ヒラギノ丸ゴ ProN W4"/>
              </a:defRPr>
            </a:lvl1pPr>
          </a:lstStyle>
          <a:p>
            <a:r>
              <a:t>MLP : Multi layer perceptron   CNN : Convolutional neural network</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医療とAI・ビッグデータ応用：3回以降の授業の編成"/>
          <p:cNvSpPr txBox="1"/>
          <p:nvPr/>
        </p:nvSpPr>
        <p:spPr>
          <a:xfrm>
            <a:off x="1737772" y="3043499"/>
            <a:ext cx="19636759"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rPr dirty="0"/>
              <a:t>・医療とAI・ビッグデータ応用：</a:t>
            </a:r>
            <a:r>
              <a:rPr lang="en-US" dirty="0"/>
              <a:t>6</a:t>
            </a:r>
            <a:r>
              <a:rPr dirty="0"/>
              <a:t>回以降の授業の編成</a:t>
            </a:r>
          </a:p>
        </p:txBody>
      </p:sp>
      <p:sp>
        <p:nvSpPr>
          <p:cNvPr id="449" name="四角形"/>
          <p:cNvSpPr/>
          <p:nvPr/>
        </p:nvSpPr>
        <p:spPr>
          <a:xfrm>
            <a:off x="-9021" y="-24203"/>
            <a:ext cx="24402042" cy="127000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450" name="今後の予定"/>
          <p:cNvSpPr txBox="1"/>
          <p:nvPr/>
        </p:nvSpPr>
        <p:spPr>
          <a:xfrm>
            <a:off x="10198099" y="169472"/>
            <a:ext cx="3987801" cy="882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6100">
                <a:solidFill>
                  <a:srgbClr val="FFFFFE"/>
                </a:solidFill>
              </a:defRPr>
            </a:lvl1pPr>
          </a:lstStyle>
          <a:p>
            <a:r>
              <a:t>今後の予定</a:t>
            </a:r>
          </a:p>
        </p:txBody>
      </p:sp>
      <p:sp>
        <p:nvSpPr>
          <p:cNvPr id="451" name="2022年度"/>
          <p:cNvSpPr txBox="1"/>
          <p:nvPr/>
        </p:nvSpPr>
        <p:spPr>
          <a:xfrm>
            <a:off x="228630" y="1565883"/>
            <a:ext cx="17567184"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t>2022年度</a:t>
            </a:r>
          </a:p>
        </p:txBody>
      </p:sp>
      <p:sp>
        <p:nvSpPr>
          <p:cNvPr id="452" name="・医療とAI・ビッグデータ入門：授業は終了。フィードバックと改良。"/>
          <p:cNvSpPr txBox="1"/>
          <p:nvPr/>
        </p:nvSpPr>
        <p:spPr>
          <a:xfrm>
            <a:off x="1737772" y="2413018"/>
            <a:ext cx="1963675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t>・医療とAI・ビッグデータ入門：授業は終了。フィードバックと改良。</a:t>
            </a:r>
          </a:p>
        </p:txBody>
      </p:sp>
      <p:sp>
        <p:nvSpPr>
          <p:cNvPr id="453" name="・医療系数理DSワークショップの開催：11/10、11/17、12/1(18時~)…"/>
          <p:cNvSpPr txBox="1"/>
          <p:nvPr/>
        </p:nvSpPr>
        <p:spPr>
          <a:xfrm>
            <a:off x="1737772" y="3881271"/>
            <a:ext cx="19636759" cy="179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711200" algn="just" defTabSz="457200">
              <a:defRPr sz="3300">
                <a:latin typeface="ヒラギノ丸ゴ ProN W4"/>
                <a:ea typeface="ヒラギノ丸ゴ ProN W4"/>
                <a:cs typeface="ヒラギノ丸ゴ ProN W4"/>
                <a:sym typeface="ヒラギノ丸ゴ ProN W4"/>
              </a:defRPr>
            </a:pPr>
            <a:r>
              <a:t>・医療系数理DSワークショップの開催：11/10、11/17、12/1(18時~)</a:t>
            </a:r>
          </a:p>
          <a:p>
            <a:pPr indent="711200" algn="just" defTabSz="457200">
              <a:defRPr sz="3300">
                <a:latin typeface="ヒラギノ丸ゴ ProN W4"/>
                <a:ea typeface="ヒラギノ丸ゴ ProN W4"/>
                <a:cs typeface="ヒラギノ丸ゴ ProN W4"/>
                <a:sym typeface="ヒラギノ丸ゴ ProN W4"/>
              </a:defRPr>
            </a:pPr>
            <a:r>
              <a:t>　　医学科or歯学科を有する全ての医療系大学へアナウンス</a:t>
            </a:r>
          </a:p>
          <a:p>
            <a:pPr indent="711200" algn="just" defTabSz="457200">
              <a:defRPr sz="3300">
                <a:latin typeface="ヒラギノ丸ゴ ProN W4"/>
                <a:ea typeface="ヒラギノ丸ゴ ProN W4"/>
                <a:cs typeface="ヒラギノ丸ゴ ProN W4"/>
                <a:sym typeface="ヒラギノ丸ゴ ProN W4"/>
              </a:defRPr>
            </a:pPr>
            <a:r>
              <a:t>　　これまでの取組みの説明と「医療とAI・ビッグデータ入門」の縮小版の授業体験　</a:t>
            </a:r>
          </a:p>
        </p:txBody>
      </p:sp>
      <p:sp>
        <p:nvSpPr>
          <p:cNvPr id="454" name="2023年度"/>
          <p:cNvSpPr txBox="1"/>
          <p:nvPr/>
        </p:nvSpPr>
        <p:spPr>
          <a:xfrm>
            <a:off x="232032" y="5690780"/>
            <a:ext cx="17567185"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t>2023年度</a:t>
            </a:r>
          </a:p>
        </p:txBody>
      </p:sp>
      <p:sp>
        <p:nvSpPr>
          <p:cNvPr id="455" name="・カリキュラム再編 (データサイエンス関連科目の強化)"/>
          <p:cNvSpPr txBox="1"/>
          <p:nvPr/>
        </p:nvSpPr>
        <p:spPr>
          <a:xfrm>
            <a:off x="1741175" y="6537916"/>
            <a:ext cx="1963675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t>・カリキュラム再編 (データサイエンス関連科目の強化)</a:t>
            </a:r>
          </a:p>
        </p:txBody>
      </p:sp>
      <p:sp>
        <p:nvSpPr>
          <p:cNvPr id="456" name="・リテラシーレベル認定制度申請"/>
          <p:cNvSpPr txBox="1"/>
          <p:nvPr/>
        </p:nvSpPr>
        <p:spPr>
          <a:xfrm>
            <a:off x="1737772" y="11995238"/>
            <a:ext cx="1963675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t>・リテラシーレベル認定制度申請</a:t>
            </a:r>
          </a:p>
        </p:txBody>
      </p:sp>
      <p:sp>
        <p:nvSpPr>
          <p:cNvPr id="457" name="・DS関連科目担当教員との連携"/>
          <p:cNvSpPr txBox="1"/>
          <p:nvPr/>
        </p:nvSpPr>
        <p:spPr>
          <a:xfrm>
            <a:off x="1737772" y="12753224"/>
            <a:ext cx="1963675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r>
              <a:t>・DS関連科目担当教員との連携</a:t>
            </a:r>
          </a:p>
        </p:txBody>
      </p:sp>
      <p:sp>
        <p:nvSpPr>
          <p:cNvPr id="458" name="AI・データサイエンスのための数学…"/>
          <p:cNvSpPr txBox="1"/>
          <p:nvPr/>
        </p:nvSpPr>
        <p:spPr>
          <a:xfrm>
            <a:off x="3053199" y="7467653"/>
            <a:ext cx="20340585" cy="3702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711200" algn="just" defTabSz="457200">
              <a:defRPr sz="3300">
                <a:latin typeface="ヒラギノ丸ゴ ProN W4"/>
                <a:ea typeface="ヒラギノ丸ゴ ProN W4"/>
                <a:cs typeface="ヒラギノ丸ゴ ProN W4"/>
                <a:sym typeface="ヒラギノ丸ゴ ProN W4"/>
              </a:defRPr>
            </a:pPr>
            <a:r>
              <a:t>AI・データサイエンスのための数学</a:t>
            </a:r>
          </a:p>
          <a:p>
            <a:pPr indent="711200" algn="just" defTabSz="457200">
              <a:defRPr sz="3300">
                <a:latin typeface="ヒラギノ丸ゴ ProN W4"/>
                <a:ea typeface="ヒラギノ丸ゴ ProN W4"/>
                <a:cs typeface="ヒラギノ丸ゴ ProN W4"/>
                <a:sym typeface="ヒラギノ丸ゴ ProN W4"/>
              </a:defRPr>
            </a:pPr>
            <a:r>
              <a:t>医療とAI・ビッグデータ入門：45分 30コマ</a:t>
            </a:r>
          </a:p>
          <a:p>
            <a:pPr indent="711200" algn="just" defTabSz="457200">
              <a:defRPr sz="3300">
                <a:latin typeface="ヒラギノ丸ゴ ProN W4"/>
                <a:ea typeface="ヒラギノ丸ゴ ProN W4"/>
                <a:cs typeface="ヒラギノ丸ゴ ProN W4"/>
                <a:sym typeface="ヒラギノ丸ゴ ProN W4"/>
              </a:defRPr>
            </a:pPr>
            <a:r>
              <a:t>医療とAI・ビッグデータ応用：45分 16コマ</a:t>
            </a:r>
          </a:p>
          <a:p>
            <a:pPr indent="711200" algn="just" defTabSz="457200">
              <a:defRPr sz="3300">
                <a:latin typeface="ヒラギノ丸ゴ ProN W4"/>
                <a:ea typeface="ヒラギノ丸ゴ ProN W4"/>
                <a:cs typeface="ヒラギノ丸ゴ ProN W4"/>
                <a:sym typeface="ヒラギノ丸ゴ ProN W4"/>
              </a:defRPr>
            </a:pPr>
            <a:r>
              <a:t>AI実践演習　　　　　　　　：45分 16コマ</a:t>
            </a:r>
          </a:p>
          <a:p>
            <a:pPr indent="711200" algn="just" defTabSz="457200">
              <a:defRPr sz="3300">
                <a:latin typeface="ヒラギノ丸ゴ ProN W4"/>
                <a:ea typeface="ヒラギノ丸ゴ ProN W4"/>
                <a:cs typeface="ヒラギノ丸ゴ ProN W4"/>
                <a:sym typeface="ヒラギノ丸ゴ ProN W4"/>
              </a:defRPr>
            </a:pPr>
            <a:r>
              <a:t>　その他　数学、統計学などのデータサイエンス系科目の補強</a:t>
            </a:r>
          </a:p>
          <a:p>
            <a:pPr indent="711200" algn="just" defTabSz="457200">
              <a:defRPr sz="3300">
                <a:latin typeface="ヒラギノ丸ゴ ProN W4"/>
                <a:ea typeface="ヒラギノ丸ゴ ProN W4"/>
                <a:cs typeface="ヒラギノ丸ゴ ProN W4"/>
                <a:sym typeface="ヒラギノ丸ゴ ProN W4"/>
              </a:defRPr>
            </a:pPr>
            <a:r>
              <a:t>　　　　　プロジェクトセメスター、研究実習、卒業研究におけるデータサイエンス分野での実践演習</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6191A80-7895-7D37-30DB-9A1FBF2C2E20}"/>
              </a:ext>
            </a:extLst>
          </p:cNvPr>
          <p:cNvPicPr>
            <a:picLocks noChangeAspect="1"/>
          </p:cNvPicPr>
          <p:nvPr/>
        </p:nvPicPr>
        <p:blipFill>
          <a:blip r:embed="rId2"/>
          <a:stretch>
            <a:fillRect/>
          </a:stretch>
        </p:blipFill>
        <p:spPr>
          <a:xfrm>
            <a:off x="79168" y="0"/>
            <a:ext cx="24225663" cy="137160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四角形"/>
          <p:cNvSpPr/>
          <p:nvPr/>
        </p:nvSpPr>
        <p:spPr>
          <a:xfrm>
            <a:off x="-13722" y="-7593"/>
            <a:ext cx="24411444" cy="1129306"/>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6" name="リテラシーレベルと応用基礎レベルについて"/>
          <p:cNvSpPr txBox="1"/>
          <p:nvPr/>
        </p:nvSpPr>
        <p:spPr>
          <a:xfrm>
            <a:off x="7106229" y="208308"/>
            <a:ext cx="11780775"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600">
                <a:solidFill>
                  <a:srgbClr val="FFFFFF"/>
                </a:solidFill>
              </a:defRPr>
            </a:lvl1pPr>
          </a:lstStyle>
          <a:p>
            <a:r>
              <a:t>リテラシーレベルと応用基礎レベルについて</a:t>
            </a:r>
          </a:p>
        </p:txBody>
      </p:sp>
      <p:pic>
        <p:nvPicPr>
          <p:cNvPr id="187" name="スクリーンショット 2020-10-20 12.23.18.png" descr="スクリーンショット 2020-10-20 12.23.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89" y="1495592"/>
            <a:ext cx="15189703" cy="10724816"/>
          </a:xfrm>
          <a:prstGeom prst="rect">
            <a:avLst/>
          </a:prstGeom>
          <a:ln w="25400">
            <a:solidFill>
              <a:srgbClr val="000000"/>
            </a:solidFill>
            <a:miter lim="400000"/>
          </a:ln>
        </p:spPr>
      </p:pic>
      <p:sp>
        <p:nvSpPr>
          <p:cNvPr id="188" name="AI戦略2019より(内閣府政策統括官)"/>
          <p:cNvSpPr txBox="1"/>
          <p:nvPr/>
        </p:nvSpPr>
        <p:spPr>
          <a:xfrm>
            <a:off x="3370221" y="12594288"/>
            <a:ext cx="9037029" cy="6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300">
                <a:solidFill>
                  <a:srgbClr val="5E5E5E"/>
                </a:solidFill>
                <a:latin typeface="+mn-lt"/>
                <a:ea typeface="+mn-ea"/>
                <a:cs typeface="+mn-cs"/>
                <a:sym typeface="ヒラギノ角ゴ ProN W3"/>
              </a:defRPr>
            </a:lvl1pPr>
          </a:lstStyle>
          <a:p>
            <a:r>
              <a:t>AI戦略2019より(内閣府政策統括官)</a:t>
            </a:r>
          </a:p>
        </p:txBody>
      </p:sp>
      <p:sp>
        <p:nvSpPr>
          <p:cNvPr id="189" name="リテラシーレベル：…"/>
          <p:cNvSpPr txBox="1"/>
          <p:nvPr/>
        </p:nvSpPr>
        <p:spPr>
          <a:xfrm>
            <a:off x="16044788" y="4844743"/>
            <a:ext cx="7933183" cy="480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100">
                <a:solidFill>
                  <a:srgbClr val="5E5E5E"/>
                </a:solidFill>
              </a:defRPr>
            </a:pPr>
            <a:r>
              <a:t>リテラシーレベル：</a:t>
            </a:r>
          </a:p>
          <a:p>
            <a:pPr algn="l" defTabSz="2438338">
              <a:defRPr sz="3100">
                <a:solidFill>
                  <a:srgbClr val="5E5E5E"/>
                </a:solidFill>
              </a:defRPr>
            </a:pPr>
            <a:r>
              <a:t>大学における標準カリキュラムの開発と展開</a:t>
            </a:r>
          </a:p>
          <a:p>
            <a:pPr algn="l" defTabSz="2438338">
              <a:defRPr sz="3100">
                <a:solidFill>
                  <a:srgbClr val="5E5E5E"/>
                </a:solidFill>
              </a:defRPr>
            </a:pPr>
            <a:r>
              <a:t>→認定制度・資格の活用</a:t>
            </a:r>
          </a:p>
          <a:p>
            <a:pPr algn="l" defTabSz="2438338">
              <a:defRPr sz="3100">
                <a:solidFill>
                  <a:srgbClr val="5E5E5E"/>
                </a:solidFill>
              </a:defRPr>
            </a:pPr>
            <a:endParaRPr/>
          </a:p>
          <a:p>
            <a:pPr algn="l" defTabSz="2438338">
              <a:defRPr sz="3100">
                <a:solidFill>
                  <a:srgbClr val="5E5E5E"/>
                </a:solidFill>
              </a:defRPr>
            </a:pPr>
            <a:endParaRPr/>
          </a:p>
          <a:p>
            <a:pPr algn="l" defTabSz="2438338">
              <a:defRPr sz="3100">
                <a:solidFill>
                  <a:srgbClr val="5E5E5E"/>
                </a:solidFill>
              </a:defRPr>
            </a:pPr>
            <a:r>
              <a:t>応用基礎レベル：</a:t>
            </a:r>
          </a:p>
          <a:p>
            <a:pPr algn="l" defTabSz="2438338">
              <a:defRPr sz="3100">
                <a:solidFill>
                  <a:srgbClr val="5E5E5E"/>
                </a:solidFill>
              </a:defRPr>
            </a:pPr>
            <a:r>
              <a:t>AI✖️専門分野のダブルメジャーの促進</a:t>
            </a:r>
          </a:p>
          <a:p>
            <a:pPr algn="l" defTabSz="2438338">
              <a:defRPr sz="3100">
                <a:solidFill>
                  <a:srgbClr val="5E5E5E"/>
                </a:solidFill>
              </a:defRPr>
            </a:pPr>
            <a:r>
              <a:t>AIで産学連携を推進出来る人材の育成</a:t>
            </a:r>
          </a:p>
        </p:txBody>
      </p:sp>
      <p:sp>
        <p:nvSpPr>
          <p:cNvPr id="190" name="楕円"/>
          <p:cNvSpPr/>
          <p:nvPr/>
        </p:nvSpPr>
        <p:spPr>
          <a:xfrm>
            <a:off x="1389641" y="5404563"/>
            <a:ext cx="8367622" cy="2306712"/>
          </a:xfrm>
          <a:prstGeom prst="ellipse">
            <a:avLst/>
          </a:prstGeom>
          <a:ln w="76200">
            <a:solidFill>
              <a:srgbClr val="0433FF"/>
            </a:solidFill>
            <a:custDash>
              <a:ds d="200000" sp="200000"/>
            </a:custDash>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スクリーンショット 2020-09-15 16.47.32.png" descr="スクリーンショット 2020-09-15 16.47.3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01455" y="6319155"/>
            <a:ext cx="14121781" cy="5669358"/>
          </a:xfrm>
          <a:prstGeom prst="rect">
            <a:avLst/>
          </a:prstGeom>
          <a:ln w="25400">
            <a:solidFill>
              <a:srgbClr val="000000"/>
            </a:solidFill>
            <a:miter lim="400000"/>
          </a:ln>
        </p:spPr>
      </p:pic>
      <p:sp>
        <p:nvSpPr>
          <p:cNvPr id="193" name="四角形"/>
          <p:cNvSpPr/>
          <p:nvPr/>
        </p:nvSpPr>
        <p:spPr>
          <a:xfrm>
            <a:off x="4977238" y="10788949"/>
            <a:ext cx="4269094" cy="844551"/>
          </a:xfrm>
          <a:prstGeom prst="rect">
            <a:avLst/>
          </a:prstGeom>
          <a:solidFill>
            <a:srgbClr val="F1CCB1"/>
          </a:solidFill>
          <a:ln w="381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94" name="四角形"/>
          <p:cNvSpPr/>
          <p:nvPr/>
        </p:nvSpPr>
        <p:spPr>
          <a:xfrm>
            <a:off x="-9021" y="-24203"/>
            <a:ext cx="24402042" cy="130210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95" name="本学における事業"/>
          <p:cNvSpPr txBox="1"/>
          <p:nvPr/>
        </p:nvSpPr>
        <p:spPr>
          <a:xfrm>
            <a:off x="9047670" y="185522"/>
            <a:ext cx="6288660" cy="882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6100">
                <a:solidFill>
                  <a:srgbClr val="FFFBFE"/>
                </a:solidFill>
              </a:defRPr>
            </a:lvl1pPr>
          </a:lstStyle>
          <a:p>
            <a:r>
              <a:t>本学における事業</a:t>
            </a:r>
          </a:p>
        </p:txBody>
      </p:sp>
      <p:sp>
        <p:nvSpPr>
          <p:cNvPr id="196" name="動機付けレベル…"/>
          <p:cNvSpPr txBox="1"/>
          <p:nvPr/>
        </p:nvSpPr>
        <p:spPr>
          <a:xfrm>
            <a:off x="14552834" y="5705785"/>
            <a:ext cx="9715501" cy="6896100"/>
          </a:xfrm>
          <a:prstGeom prst="rect">
            <a:avLst/>
          </a:prstGeom>
          <a:ln w="25400" cap="rnd">
            <a:solidFill>
              <a:srgbClr val="000000"/>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600">
                <a:solidFill>
                  <a:srgbClr val="5E5E5E"/>
                </a:solidFill>
              </a:defRPr>
            </a:pPr>
            <a:r>
              <a:t>動機付けレベル</a:t>
            </a:r>
          </a:p>
          <a:p>
            <a:pPr algn="l" defTabSz="2438338">
              <a:defRPr sz="2600">
                <a:solidFill>
                  <a:srgbClr val="5E5E5E"/>
                </a:solidFill>
                <a:latin typeface="+mn-lt"/>
                <a:ea typeface="+mn-ea"/>
                <a:cs typeface="+mn-cs"/>
                <a:sym typeface="ヒラギノ角ゴ ProN W3"/>
              </a:defRPr>
            </a:pPr>
            <a:r>
              <a:t>：データサイエンスの重要性と理解、情報</a:t>
            </a:r>
            <a:r>
              <a:rPr>
                <a:solidFill>
                  <a:srgbClr val="FF0600"/>
                </a:solidFill>
              </a:rPr>
              <a:t>セキュリティ</a:t>
            </a:r>
            <a:r>
              <a:t>、</a:t>
            </a:r>
          </a:p>
          <a:p>
            <a:pPr algn="l" defTabSz="2438338">
              <a:defRPr sz="2600">
                <a:solidFill>
                  <a:srgbClr val="5E5E5E"/>
                </a:solidFill>
                <a:latin typeface="+mn-lt"/>
                <a:ea typeface="+mn-ea"/>
                <a:cs typeface="+mn-cs"/>
                <a:sym typeface="ヒラギノ角ゴ ProN W3"/>
              </a:defRPr>
            </a:pPr>
            <a:r>
              <a:t>　情報</a:t>
            </a:r>
            <a:r>
              <a:rPr>
                <a:solidFill>
                  <a:srgbClr val="FF0102"/>
                </a:solidFill>
              </a:rPr>
              <a:t>倫理</a:t>
            </a:r>
            <a:r>
              <a:t>、</a:t>
            </a:r>
            <a:r>
              <a:rPr>
                <a:solidFill>
                  <a:srgbClr val="FF0000"/>
                </a:solidFill>
              </a:rPr>
              <a:t>PC・インターネットの基礎</a:t>
            </a:r>
            <a:r>
              <a:t>、</a:t>
            </a:r>
          </a:p>
          <a:p>
            <a:pPr algn="l" defTabSz="2438338">
              <a:defRPr sz="2600">
                <a:solidFill>
                  <a:srgbClr val="5E5E5E"/>
                </a:solidFill>
                <a:latin typeface="+mn-lt"/>
                <a:ea typeface="+mn-ea"/>
                <a:cs typeface="+mn-cs"/>
                <a:sym typeface="ヒラギノ角ゴ ProN W3"/>
              </a:defRPr>
            </a:pPr>
            <a:r>
              <a:t>　HTML・Excelの基礎、データサイエンスの倫理、</a:t>
            </a:r>
          </a:p>
          <a:p>
            <a:pPr algn="l" defTabSz="2438338">
              <a:defRPr sz="2600">
                <a:solidFill>
                  <a:srgbClr val="5E5E5E"/>
                </a:solidFill>
                <a:latin typeface="+mn-lt"/>
                <a:ea typeface="+mn-ea"/>
                <a:cs typeface="+mn-cs"/>
                <a:sym typeface="ヒラギノ角ゴ ProN W3"/>
              </a:defRPr>
            </a:pPr>
            <a:r>
              <a:t>　線形代数・微積分・数列、</a:t>
            </a:r>
            <a:r>
              <a:rPr>
                <a:solidFill>
                  <a:srgbClr val="FF0000"/>
                </a:solidFill>
              </a:rPr>
              <a:t>プログラミング</a:t>
            </a:r>
            <a:r>
              <a:t>の導入、など</a:t>
            </a:r>
          </a:p>
          <a:p>
            <a:pPr algn="l" defTabSz="2438338">
              <a:defRPr sz="2600">
                <a:solidFill>
                  <a:srgbClr val="5E5E5E"/>
                </a:solidFill>
                <a:latin typeface="+mn-lt"/>
                <a:ea typeface="+mn-ea"/>
                <a:cs typeface="+mn-cs"/>
                <a:sym typeface="ヒラギノ角ゴ ProN W3"/>
              </a:defRPr>
            </a:pPr>
            <a:endParaRPr/>
          </a:p>
          <a:p>
            <a:pPr algn="l" defTabSz="2438338">
              <a:defRPr sz="3600">
                <a:solidFill>
                  <a:srgbClr val="5E5E5E"/>
                </a:solidFill>
              </a:defRPr>
            </a:pPr>
            <a:r>
              <a:t>実践レベル</a:t>
            </a:r>
          </a:p>
          <a:p>
            <a:pPr algn="l" defTabSz="2438338">
              <a:defRPr sz="2600">
                <a:solidFill>
                  <a:srgbClr val="5E5E5E"/>
                </a:solidFill>
                <a:latin typeface="+mn-lt"/>
                <a:ea typeface="+mn-ea"/>
                <a:cs typeface="+mn-cs"/>
                <a:sym typeface="ヒラギノ角ゴ ProN W3"/>
              </a:defRPr>
            </a:pPr>
            <a:r>
              <a:t>：</a:t>
            </a:r>
            <a:r>
              <a:rPr>
                <a:solidFill>
                  <a:srgbClr val="FF0302"/>
                </a:solidFill>
              </a:rPr>
              <a:t>データ取得・前処理・加工</a:t>
            </a:r>
            <a:r>
              <a:t>、データ構造、</a:t>
            </a:r>
            <a:r>
              <a:rPr>
                <a:solidFill>
                  <a:srgbClr val="FD0000"/>
                </a:solidFill>
              </a:rPr>
              <a:t>モデリングと評価</a:t>
            </a:r>
            <a:r>
              <a:t>、</a:t>
            </a:r>
          </a:p>
          <a:p>
            <a:pPr algn="l" defTabSz="2438338">
              <a:defRPr sz="2600">
                <a:solidFill>
                  <a:srgbClr val="5E5E5E"/>
                </a:solidFill>
                <a:latin typeface="+mn-lt"/>
                <a:ea typeface="+mn-ea"/>
                <a:cs typeface="+mn-cs"/>
                <a:sym typeface="ヒラギノ角ゴ ProN W3"/>
              </a:defRPr>
            </a:pPr>
            <a:r>
              <a:t>　</a:t>
            </a:r>
            <a:r>
              <a:rPr>
                <a:solidFill>
                  <a:srgbClr val="FF0000"/>
                </a:solidFill>
              </a:rPr>
              <a:t>統計</a:t>
            </a:r>
            <a:r>
              <a:t>の基礎、アルゴリズムと</a:t>
            </a:r>
            <a:r>
              <a:rPr>
                <a:solidFill>
                  <a:srgbClr val="FE0000"/>
                </a:solidFill>
              </a:rPr>
              <a:t>プログラミング</a:t>
            </a:r>
            <a:r>
              <a:t>、</a:t>
            </a:r>
          </a:p>
          <a:p>
            <a:pPr algn="l" defTabSz="2438338">
              <a:defRPr sz="2600">
                <a:solidFill>
                  <a:srgbClr val="5E5E5E"/>
                </a:solidFill>
                <a:latin typeface="+mn-lt"/>
                <a:ea typeface="+mn-ea"/>
                <a:cs typeface="+mn-cs"/>
                <a:sym typeface="ヒラギノ角ゴ ProN W3"/>
              </a:defRPr>
            </a:pPr>
            <a:r>
              <a:t>　問題定式化と問題解決、など</a:t>
            </a:r>
          </a:p>
          <a:p>
            <a:pPr algn="l" defTabSz="2438338">
              <a:defRPr sz="2600">
                <a:solidFill>
                  <a:srgbClr val="5E5E5E"/>
                </a:solidFill>
                <a:latin typeface="+mn-lt"/>
                <a:ea typeface="+mn-ea"/>
                <a:cs typeface="+mn-cs"/>
                <a:sym typeface="ヒラギノ角ゴ ProN W3"/>
              </a:defRPr>
            </a:pPr>
            <a:endParaRPr/>
          </a:p>
          <a:p>
            <a:pPr algn="l" defTabSz="2438338">
              <a:defRPr sz="2600">
                <a:solidFill>
                  <a:srgbClr val="5E5E5E"/>
                </a:solidFill>
                <a:latin typeface="+mn-lt"/>
                <a:ea typeface="+mn-ea"/>
                <a:cs typeface="+mn-cs"/>
                <a:sym typeface="ヒラギノ角ゴ ProN W3"/>
              </a:defRPr>
            </a:pPr>
            <a:r>
              <a:rPr sz="3200">
                <a:latin typeface="ヒラギノ角ゴ ProN W6"/>
                <a:ea typeface="ヒラギノ角ゴ ProN W6"/>
                <a:cs typeface="ヒラギノ角ゴ ProN W6"/>
                <a:sym typeface="ヒラギノ角ゴ ProN W6"/>
              </a:rPr>
              <a:t>アドバンスコース</a:t>
            </a:r>
          </a:p>
          <a:p>
            <a:pPr algn="l" defTabSz="2438338">
              <a:defRPr sz="2600">
                <a:solidFill>
                  <a:srgbClr val="5E5E5E"/>
                </a:solidFill>
                <a:latin typeface="+mn-lt"/>
                <a:ea typeface="+mn-ea"/>
                <a:cs typeface="+mn-cs"/>
                <a:sym typeface="ヒラギノ角ゴ ProN W3"/>
              </a:defRPr>
            </a:pPr>
            <a:r>
              <a:t>：専門分野での医療データの実践的学習</a:t>
            </a:r>
          </a:p>
        </p:txBody>
      </p:sp>
      <p:sp>
        <p:nvSpPr>
          <p:cNvPr id="197" name="動機付けレベル"/>
          <p:cNvSpPr txBox="1"/>
          <p:nvPr/>
        </p:nvSpPr>
        <p:spPr>
          <a:xfrm>
            <a:off x="6327295" y="11020725"/>
            <a:ext cx="2070101"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2200">
                <a:solidFill>
                  <a:srgbClr val="040400"/>
                </a:solidFill>
                <a:latin typeface="+mn-lt"/>
                <a:ea typeface="+mn-ea"/>
                <a:cs typeface="+mn-cs"/>
                <a:sym typeface="ヒラギノ角ゴ ProN W3"/>
              </a:defRPr>
            </a:lvl1pPr>
          </a:lstStyle>
          <a:p>
            <a:r>
              <a:t>動機付けレベル</a:t>
            </a:r>
          </a:p>
        </p:txBody>
      </p:sp>
      <p:sp>
        <p:nvSpPr>
          <p:cNvPr id="198" name="四角形"/>
          <p:cNvSpPr/>
          <p:nvPr/>
        </p:nvSpPr>
        <p:spPr>
          <a:xfrm>
            <a:off x="4977238" y="9766072"/>
            <a:ext cx="4269094" cy="714866"/>
          </a:xfrm>
          <a:prstGeom prst="rect">
            <a:avLst/>
          </a:prstGeom>
          <a:solidFill>
            <a:srgbClr val="F1CCB1"/>
          </a:solidFill>
          <a:ln w="38100">
            <a:solidFill>
              <a:srgbClr val="000000"/>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99" name="実践レベル"/>
          <p:cNvSpPr txBox="1"/>
          <p:nvPr/>
        </p:nvSpPr>
        <p:spPr>
          <a:xfrm>
            <a:off x="6356135" y="9933005"/>
            <a:ext cx="1511301"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2200">
                <a:solidFill>
                  <a:srgbClr val="040400"/>
                </a:solidFill>
                <a:latin typeface="+mn-lt"/>
                <a:ea typeface="+mn-ea"/>
                <a:cs typeface="+mn-cs"/>
                <a:sym typeface="ヒラギノ角ゴ ProN W3"/>
              </a:defRPr>
            </a:lvl1pPr>
          </a:lstStyle>
          <a:p>
            <a:r>
              <a:t>実践レベル</a:t>
            </a:r>
          </a:p>
        </p:txBody>
      </p:sp>
      <p:sp>
        <p:nvSpPr>
          <p:cNvPr id="200" name="事業名：医学・歯学分野における数理・データサイエンス・AI教育の開発"/>
          <p:cNvSpPr txBox="1"/>
          <p:nvPr/>
        </p:nvSpPr>
        <p:spPr>
          <a:xfrm>
            <a:off x="2300922" y="1572900"/>
            <a:ext cx="19782156"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700">
                <a:solidFill>
                  <a:srgbClr val="000002"/>
                </a:solidFill>
                <a:latin typeface="ヒラギノ丸ゴ ProN W4"/>
                <a:ea typeface="ヒラギノ丸ゴ ProN W4"/>
                <a:cs typeface="ヒラギノ丸ゴ ProN W4"/>
                <a:sym typeface="ヒラギノ丸ゴ ProN W4"/>
              </a:defRPr>
            </a:lvl1pPr>
          </a:lstStyle>
          <a:p>
            <a:r>
              <a:t>事業名：医学・歯学分野における数理・データサイエンス・AI教育の開発</a:t>
            </a:r>
          </a:p>
        </p:txBody>
      </p:sp>
      <p:sp>
        <p:nvSpPr>
          <p:cNvPr id="201" name="将来、…"/>
          <p:cNvSpPr txBox="1"/>
          <p:nvPr/>
        </p:nvSpPr>
        <p:spPr>
          <a:xfrm>
            <a:off x="1573847" y="2629776"/>
            <a:ext cx="21261706" cy="2736850"/>
          </a:xfrm>
          <a:prstGeom prst="rect">
            <a:avLst/>
          </a:prstGeom>
          <a:ln w="25400">
            <a:solidFill>
              <a:srgbClr val="000000"/>
            </a:solidFill>
            <a:custDash>
              <a:ds d="600000" sp="600000"/>
            </a:cust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defRPr sz="3700">
                <a:solidFill>
                  <a:srgbClr val="000002"/>
                </a:solidFill>
                <a:latin typeface="ヒラギノ丸ゴ ProN W4"/>
                <a:ea typeface="ヒラギノ丸ゴ ProN W4"/>
                <a:cs typeface="ヒラギノ丸ゴ ProN W4"/>
                <a:sym typeface="ヒラギノ丸ゴ ProN W4"/>
              </a:defRPr>
            </a:pPr>
            <a:r>
              <a:t>将来、</a:t>
            </a:r>
          </a:p>
          <a:p>
            <a:pPr algn="l" defTabSz="2438338">
              <a:defRPr sz="3700">
                <a:solidFill>
                  <a:srgbClr val="000002"/>
                </a:solidFill>
                <a:latin typeface="ヒラギノ丸ゴ ProN W4"/>
                <a:ea typeface="ヒラギノ丸ゴ ProN W4"/>
                <a:cs typeface="ヒラギノ丸ゴ ProN W4"/>
                <a:sym typeface="ヒラギノ丸ゴ ProN W4"/>
              </a:defRPr>
            </a:pPr>
            <a:r>
              <a:t>　・保健医療分野におけるAI技術研究を自ら進めることができる医学・歯学研究者</a:t>
            </a:r>
          </a:p>
          <a:p>
            <a:pPr algn="l" defTabSz="2438338">
              <a:defRPr sz="3700">
                <a:solidFill>
                  <a:srgbClr val="000002"/>
                </a:solidFill>
                <a:latin typeface="ヒラギノ丸ゴ ProN W4"/>
                <a:ea typeface="ヒラギノ丸ゴ ProN W4"/>
                <a:cs typeface="ヒラギノ丸ゴ ProN W4"/>
                <a:sym typeface="ヒラギノ丸ゴ ProN W4"/>
              </a:defRPr>
            </a:pPr>
            <a:r>
              <a:t>　・企業などの技術者と共同で保健医療分野におけるAI技術を推進する能力を持った医師、歯科医師</a:t>
            </a:r>
          </a:p>
          <a:p>
            <a:pPr algn="l" defTabSz="2438338">
              <a:defRPr sz="3700">
                <a:solidFill>
                  <a:srgbClr val="000002"/>
                </a:solidFill>
                <a:latin typeface="ヒラギノ丸ゴ ProN W4"/>
                <a:ea typeface="ヒラギノ丸ゴ ProN W4"/>
                <a:cs typeface="ヒラギノ丸ゴ ProN W4"/>
                <a:sym typeface="ヒラギノ丸ゴ ProN W4"/>
              </a:defRPr>
            </a:pPr>
            <a:r>
              <a:t>になるための</a:t>
            </a:r>
            <a:r>
              <a:rPr>
                <a:solidFill>
                  <a:srgbClr val="FF0002"/>
                </a:solidFill>
              </a:rPr>
              <a:t>素養を身に付ける</a:t>
            </a:r>
            <a:r>
              <a:t>ことができるモデルカリキュラムを開発する。</a:t>
            </a:r>
          </a:p>
        </p:txBody>
      </p:sp>
      <p:sp>
        <p:nvSpPr>
          <p:cNvPr id="202" name="データサイエンス・AIの理解とプログラミングの導入"/>
          <p:cNvSpPr txBox="1"/>
          <p:nvPr/>
        </p:nvSpPr>
        <p:spPr>
          <a:xfrm>
            <a:off x="5901753" y="12787737"/>
            <a:ext cx="12605894"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100">
                <a:solidFill>
                  <a:srgbClr val="FF0002"/>
                </a:solidFill>
                <a:latin typeface="ヒラギノ丸ゴ ProN W4"/>
                <a:ea typeface="ヒラギノ丸ゴ ProN W4"/>
                <a:cs typeface="ヒラギノ丸ゴ ProN W4"/>
                <a:sym typeface="ヒラギノ丸ゴ ProN W4"/>
              </a:defRPr>
            </a:lvl1pPr>
          </a:lstStyle>
          <a:p>
            <a:r>
              <a:t>データサイエンス・AIの理解とプログラミングの導入</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四角形"/>
          <p:cNvSpPr/>
          <p:nvPr/>
        </p:nvSpPr>
        <p:spPr>
          <a:xfrm>
            <a:off x="-13722" y="-7593"/>
            <a:ext cx="24411444" cy="1129306"/>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05" name="コンソーシアムの掲げるリテラシーレベルと応用基礎レベルのモデルカリキュラム"/>
          <p:cNvSpPr txBox="1"/>
          <p:nvPr/>
        </p:nvSpPr>
        <p:spPr>
          <a:xfrm>
            <a:off x="1253754" y="264960"/>
            <a:ext cx="2187649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3800">
                <a:solidFill>
                  <a:srgbClr val="FFFFFF"/>
                </a:solidFill>
              </a:defRPr>
            </a:lvl1pPr>
          </a:lstStyle>
          <a:p>
            <a:r>
              <a:t>コンソーシアムの掲げるリテラシーレベルと応用基礎レベルのモデルカリキュラム</a:t>
            </a:r>
          </a:p>
        </p:txBody>
      </p:sp>
      <p:sp>
        <p:nvSpPr>
          <p:cNvPr id="206" name="既存"/>
          <p:cNvSpPr txBox="1"/>
          <p:nvPr/>
        </p:nvSpPr>
        <p:spPr>
          <a:xfrm>
            <a:off x="11715750" y="12745868"/>
            <a:ext cx="952500"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300">
                <a:solidFill>
                  <a:srgbClr val="5E5E5E"/>
                </a:solidFill>
                <a:latin typeface="+mn-lt"/>
                <a:ea typeface="+mn-ea"/>
                <a:cs typeface="+mn-cs"/>
                <a:sym typeface="ヒラギノ角ゴ ProN W3"/>
              </a:defRPr>
            </a:lvl1pPr>
          </a:lstStyle>
          <a:p>
            <a:r>
              <a:t>既存</a:t>
            </a:r>
          </a:p>
        </p:txBody>
      </p:sp>
      <p:pic>
        <p:nvPicPr>
          <p:cNvPr id="207" name="スクリーンショット 2022-09-30 13.06.11.png" descr="スクリーンショット 2022-09-30 13.06.1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637903" y="1627372"/>
            <a:ext cx="21108094" cy="10612904"/>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スクリーンショット 2020-09-28 18.28.30.png" descr="スクリーンショット 2020-09-28 18.28.30.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586132" y="5298739"/>
            <a:ext cx="11282368" cy="3392681"/>
          </a:xfrm>
          <a:prstGeom prst="rect">
            <a:avLst/>
          </a:prstGeom>
          <a:ln w="12700">
            <a:miter lim="400000"/>
          </a:ln>
        </p:spPr>
      </p:pic>
      <p:pic>
        <p:nvPicPr>
          <p:cNvPr id="210" name="スクリーンショット 2020-09-28 18.28.10.png" descr="スクリーンショット 2020-09-28 18.28.10.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97941" y="1783314"/>
            <a:ext cx="11258750" cy="3333902"/>
          </a:xfrm>
          <a:prstGeom prst="rect">
            <a:avLst/>
          </a:prstGeom>
          <a:ln w="12700">
            <a:miter lim="400000"/>
          </a:ln>
        </p:spPr>
      </p:pic>
      <p:pic>
        <p:nvPicPr>
          <p:cNvPr id="211" name="スクリーンショット 2020-09-28 18.28.40.png" descr="スクリーンショット 2020-09-28 18.28.40.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2591095" y="8644409"/>
            <a:ext cx="11272622" cy="4815511"/>
          </a:xfrm>
          <a:prstGeom prst="rect">
            <a:avLst/>
          </a:prstGeom>
          <a:ln w="12700">
            <a:miter lim="400000"/>
          </a:ln>
        </p:spPr>
      </p:pic>
      <p:pic>
        <p:nvPicPr>
          <p:cNvPr id="212" name="スクリーンショット 2020-09-28 19.48.09.png" descr="スクリーンショット 2020-09-28 19.48.09.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1741" y="3743118"/>
            <a:ext cx="11406284" cy="4927167"/>
          </a:xfrm>
          <a:prstGeom prst="rect">
            <a:avLst/>
          </a:prstGeom>
          <a:ln w="12700">
            <a:miter lim="400000"/>
          </a:ln>
        </p:spPr>
      </p:pic>
      <p:pic>
        <p:nvPicPr>
          <p:cNvPr id="213" name="スクリーンショット 2020-09-28 18.27.36.png" descr="スクリーンショット 2020-09-28 18.27.36.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18865" y="8833884"/>
            <a:ext cx="11452037" cy="4694004"/>
          </a:xfrm>
          <a:prstGeom prst="rect">
            <a:avLst/>
          </a:prstGeom>
          <a:ln w="12700">
            <a:miter lim="400000"/>
          </a:ln>
        </p:spPr>
      </p:pic>
      <p:sp>
        <p:nvSpPr>
          <p:cNvPr id="214" name="四角形"/>
          <p:cNvSpPr/>
          <p:nvPr/>
        </p:nvSpPr>
        <p:spPr>
          <a:xfrm>
            <a:off x="-13722" y="-7593"/>
            <a:ext cx="24411444" cy="1129306"/>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5" name="リテラシーレベルのモデルカリキュラムとスキルセット"/>
          <p:cNvSpPr txBox="1"/>
          <p:nvPr/>
        </p:nvSpPr>
        <p:spPr>
          <a:xfrm>
            <a:off x="1253754" y="204635"/>
            <a:ext cx="21876492"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4700">
                <a:solidFill>
                  <a:srgbClr val="FFFFFF"/>
                </a:solidFill>
              </a:defRPr>
            </a:lvl1pPr>
          </a:lstStyle>
          <a:p>
            <a:r>
              <a:t>リテラシーレベルのモデルカリキュラムとスキルセット</a:t>
            </a:r>
          </a:p>
        </p:txBody>
      </p:sp>
      <p:sp>
        <p:nvSpPr>
          <p:cNvPr id="216" name="実装案"/>
          <p:cNvSpPr txBox="1"/>
          <p:nvPr/>
        </p:nvSpPr>
        <p:spPr>
          <a:xfrm>
            <a:off x="5151504" y="1417043"/>
            <a:ext cx="1701801" cy="6540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100">
                <a:solidFill>
                  <a:srgbClr val="5E5E5E"/>
                </a:solidFill>
                <a:latin typeface="+mn-lt"/>
                <a:ea typeface="+mn-ea"/>
                <a:cs typeface="+mn-cs"/>
                <a:sym typeface="ヒラギノ角ゴ ProN W3"/>
              </a:defRPr>
            </a:lvl1pPr>
          </a:lstStyle>
          <a:p>
            <a:r>
              <a:t>実装案</a:t>
            </a:r>
          </a:p>
        </p:txBody>
      </p:sp>
      <p:sp>
        <p:nvSpPr>
          <p:cNvPr id="217" name="2021年度：科目1つ新設 + 既存のDS科目を改変"/>
          <p:cNvSpPr txBox="1"/>
          <p:nvPr/>
        </p:nvSpPr>
        <p:spPr>
          <a:xfrm>
            <a:off x="1404229" y="2366424"/>
            <a:ext cx="934875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300">
                <a:solidFill>
                  <a:srgbClr val="5E5E5E"/>
                </a:solidFill>
                <a:latin typeface="+mn-lt"/>
                <a:ea typeface="+mn-ea"/>
                <a:cs typeface="+mn-cs"/>
                <a:sym typeface="ヒラギノ角ゴ ProN W3"/>
              </a:defRPr>
            </a:lvl1pPr>
          </a:lstStyle>
          <a:p>
            <a:r>
              <a:t>2021年度：科目1つ新設 + 既存のDS科目を改変</a:t>
            </a:r>
          </a:p>
        </p:txBody>
      </p:sp>
      <p:sp>
        <p:nvSpPr>
          <p:cNvPr id="218" name="2022年度以降：さらに1つ科目新設し、演習科目強化"/>
          <p:cNvSpPr txBox="1"/>
          <p:nvPr/>
        </p:nvSpPr>
        <p:spPr>
          <a:xfrm>
            <a:off x="646307" y="3052468"/>
            <a:ext cx="10292144"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300">
                <a:solidFill>
                  <a:srgbClr val="5E5E5E"/>
                </a:solidFill>
                <a:latin typeface="+mn-lt"/>
                <a:ea typeface="+mn-ea"/>
                <a:cs typeface="+mn-cs"/>
                <a:sym typeface="ヒラギノ角ゴ ProN W3"/>
              </a:defRPr>
            </a:lvl1pPr>
          </a:lstStyle>
          <a:p>
            <a:r>
              <a:t>2022年度以降：さらに1つ科目新設し、演習科目強化</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スクリーンショット 2020-09-28 18.28.30.png" descr="スクリーンショット 2020-09-28 18.28.30.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586132" y="5298739"/>
            <a:ext cx="11282368" cy="3392681"/>
          </a:xfrm>
          <a:prstGeom prst="rect">
            <a:avLst/>
          </a:prstGeom>
          <a:ln w="12700">
            <a:miter lim="400000"/>
          </a:ln>
        </p:spPr>
      </p:pic>
      <p:pic>
        <p:nvPicPr>
          <p:cNvPr id="221" name="スクリーンショット 2020-09-28 18.28.10.png" descr="スクリーンショット 2020-09-28 18.28.10.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97941" y="1783314"/>
            <a:ext cx="11258750" cy="3333902"/>
          </a:xfrm>
          <a:prstGeom prst="rect">
            <a:avLst/>
          </a:prstGeom>
          <a:ln w="12700">
            <a:miter lim="400000"/>
          </a:ln>
        </p:spPr>
      </p:pic>
      <p:pic>
        <p:nvPicPr>
          <p:cNvPr id="222" name="スクリーンショット 2020-09-28 18.28.40.png" descr="スクリーンショット 2020-09-28 18.28.40.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2591095" y="8644409"/>
            <a:ext cx="11272622" cy="4815511"/>
          </a:xfrm>
          <a:prstGeom prst="rect">
            <a:avLst/>
          </a:prstGeom>
          <a:ln w="12700">
            <a:miter lim="400000"/>
          </a:ln>
        </p:spPr>
      </p:pic>
      <p:pic>
        <p:nvPicPr>
          <p:cNvPr id="223" name="スクリーンショット 2020-09-28 19.48.09.png" descr="スクリーンショット 2020-09-28 19.48.09.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1741" y="3743118"/>
            <a:ext cx="11406284" cy="4927167"/>
          </a:xfrm>
          <a:prstGeom prst="rect">
            <a:avLst/>
          </a:prstGeom>
          <a:ln w="12700">
            <a:miter lim="400000"/>
          </a:ln>
        </p:spPr>
      </p:pic>
      <p:pic>
        <p:nvPicPr>
          <p:cNvPr id="224" name="スクリーンショット 2020-09-28 18.27.36.png" descr="スクリーンショット 2020-09-28 18.27.36.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18865" y="8833884"/>
            <a:ext cx="11452037" cy="4694004"/>
          </a:xfrm>
          <a:prstGeom prst="rect">
            <a:avLst/>
          </a:prstGeom>
          <a:ln w="12700">
            <a:miter lim="400000"/>
          </a:ln>
        </p:spPr>
      </p:pic>
      <p:sp>
        <p:nvSpPr>
          <p:cNvPr id="225" name="四角形"/>
          <p:cNvSpPr/>
          <p:nvPr/>
        </p:nvSpPr>
        <p:spPr>
          <a:xfrm>
            <a:off x="764518" y="3743118"/>
            <a:ext cx="11360730" cy="4927167"/>
          </a:xfrm>
          <a:prstGeom prst="rect">
            <a:avLst/>
          </a:prstGeom>
          <a:solidFill>
            <a:srgbClr val="60D937">
              <a:alpha val="43892"/>
            </a:srgbClr>
          </a:solidFill>
          <a:ln w="12700">
            <a:miter lim="400000"/>
          </a:ln>
        </p:spPr>
        <p:txBody>
          <a:bodyPr lIns="50800" tIns="50800" rIns="50800" bIns="50800" anchor="ctr"/>
          <a:lstStyle/>
          <a:p>
            <a:pPr>
              <a:defRPr sz="3200">
                <a:latin typeface="+mn-lt"/>
                <a:ea typeface="+mn-ea"/>
                <a:cs typeface="+mn-cs"/>
                <a:sym typeface="ヒラギノ角ゴ ProN W3"/>
              </a:defRPr>
            </a:pPr>
            <a:endParaRPr/>
          </a:p>
        </p:txBody>
      </p:sp>
      <p:sp>
        <p:nvSpPr>
          <p:cNvPr id="226" name="四角形"/>
          <p:cNvSpPr/>
          <p:nvPr/>
        </p:nvSpPr>
        <p:spPr>
          <a:xfrm>
            <a:off x="12606319" y="1825147"/>
            <a:ext cx="11241994" cy="3250235"/>
          </a:xfrm>
          <a:prstGeom prst="rect">
            <a:avLst/>
          </a:prstGeom>
          <a:solidFill>
            <a:srgbClr val="60D937">
              <a:alpha val="43453"/>
            </a:srgbClr>
          </a:solidFill>
          <a:ln w="12700">
            <a:miter lim="400000"/>
          </a:ln>
        </p:spPr>
        <p:txBody>
          <a:bodyPr lIns="50800" tIns="50800" rIns="50800" bIns="50800" anchor="ctr"/>
          <a:lstStyle/>
          <a:p>
            <a:pPr>
              <a:defRPr sz="3200">
                <a:latin typeface="+mn-lt"/>
                <a:ea typeface="+mn-ea"/>
                <a:cs typeface="+mn-cs"/>
                <a:sym typeface="ヒラギノ角ゴ ProN W3"/>
              </a:defRPr>
            </a:pPr>
            <a:endParaRPr/>
          </a:p>
        </p:txBody>
      </p:sp>
      <p:sp>
        <p:nvSpPr>
          <p:cNvPr id="227" name="四角形"/>
          <p:cNvSpPr/>
          <p:nvPr/>
        </p:nvSpPr>
        <p:spPr>
          <a:xfrm>
            <a:off x="12592327" y="5349045"/>
            <a:ext cx="11241994" cy="8086222"/>
          </a:xfrm>
          <a:prstGeom prst="rect">
            <a:avLst/>
          </a:prstGeom>
          <a:solidFill>
            <a:srgbClr val="ED220D">
              <a:alpha val="23028"/>
            </a:srgbClr>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28" name="四角形"/>
          <p:cNvSpPr/>
          <p:nvPr/>
        </p:nvSpPr>
        <p:spPr>
          <a:xfrm>
            <a:off x="760386" y="8874048"/>
            <a:ext cx="11368994" cy="4613677"/>
          </a:xfrm>
          <a:prstGeom prst="rect">
            <a:avLst/>
          </a:prstGeom>
          <a:solidFill>
            <a:srgbClr val="ED220D">
              <a:alpha val="30695"/>
            </a:srgbClr>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29" name="１. 社会におけるデータ・AI利活用…"/>
          <p:cNvSpPr txBox="1"/>
          <p:nvPr/>
        </p:nvSpPr>
        <p:spPr>
          <a:xfrm>
            <a:off x="2280961" y="5747117"/>
            <a:ext cx="7442887" cy="1314451"/>
          </a:xfrm>
          <a:prstGeom prst="rect">
            <a:avLst/>
          </a:prstGeom>
          <a:solidFill>
            <a:srgbClr val="60D937"/>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latin typeface="+mn-lt"/>
                <a:ea typeface="+mn-ea"/>
                <a:cs typeface="+mn-cs"/>
                <a:sym typeface="ヒラギノ角ゴ ProN W3"/>
              </a:defRPr>
            </a:pPr>
            <a:r>
              <a:t>１. 社会におけるデータ・AI利活用</a:t>
            </a:r>
          </a:p>
          <a:p>
            <a:pPr>
              <a:defRPr sz="3700">
                <a:latin typeface="+mn-lt"/>
                <a:ea typeface="+mn-ea"/>
                <a:cs typeface="+mn-cs"/>
                <a:sym typeface="ヒラギノ角ゴ ProN W3"/>
              </a:defRPr>
            </a:pPr>
            <a:r>
              <a:t>(講義メイン)</a:t>
            </a:r>
          </a:p>
        </p:txBody>
      </p:sp>
      <p:sp>
        <p:nvSpPr>
          <p:cNvPr id="230" name="3. データ・AI利活用における留意事項…"/>
          <p:cNvSpPr txBox="1"/>
          <p:nvPr/>
        </p:nvSpPr>
        <p:spPr>
          <a:xfrm>
            <a:off x="14102568" y="2793039"/>
            <a:ext cx="8221512" cy="1314451"/>
          </a:xfrm>
          <a:prstGeom prst="rect">
            <a:avLst/>
          </a:prstGeom>
          <a:solidFill>
            <a:srgbClr val="60D937"/>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latin typeface="+mn-lt"/>
                <a:ea typeface="+mn-ea"/>
                <a:cs typeface="+mn-cs"/>
                <a:sym typeface="ヒラギノ角ゴ ProN W3"/>
              </a:defRPr>
            </a:pPr>
            <a:r>
              <a:t>3. データ・AI利活用における留意事項</a:t>
            </a:r>
          </a:p>
          <a:p>
            <a:pPr>
              <a:defRPr sz="3700">
                <a:latin typeface="+mn-lt"/>
                <a:ea typeface="+mn-ea"/>
                <a:cs typeface="+mn-cs"/>
                <a:sym typeface="ヒラギノ角ゴ ProN W3"/>
              </a:defRPr>
            </a:pPr>
            <a:r>
              <a:t>(講義メイン)</a:t>
            </a:r>
          </a:p>
        </p:txBody>
      </p:sp>
      <p:sp>
        <p:nvSpPr>
          <p:cNvPr id="231" name="2. データリテラシー…"/>
          <p:cNvSpPr txBox="1"/>
          <p:nvPr/>
        </p:nvSpPr>
        <p:spPr>
          <a:xfrm>
            <a:off x="3763965" y="10573132"/>
            <a:ext cx="4476878" cy="1314450"/>
          </a:xfrm>
          <a:prstGeom prst="rect">
            <a:avLst/>
          </a:prstGeom>
          <a:solidFill>
            <a:srgbClr val="ED220D"/>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latin typeface="+mn-lt"/>
                <a:ea typeface="+mn-ea"/>
                <a:cs typeface="+mn-cs"/>
                <a:sym typeface="ヒラギノ角ゴ ProN W3"/>
              </a:defRPr>
            </a:pPr>
            <a:r>
              <a:t>2. データリテラシー</a:t>
            </a:r>
          </a:p>
          <a:p>
            <a:pPr>
              <a:defRPr sz="3700">
                <a:solidFill>
                  <a:srgbClr val="FFFFFF"/>
                </a:solidFill>
                <a:latin typeface="+mn-lt"/>
                <a:ea typeface="+mn-ea"/>
                <a:cs typeface="+mn-cs"/>
                <a:sym typeface="ヒラギノ角ゴ ProN W3"/>
              </a:defRPr>
            </a:pPr>
            <a:r>
              <a:t>(演習メイン)</a:t>
            </a:r>
          </a:p>
        </p:txBody>
      </p:sp>
      <p:sp>
        <p:nvSpPr>
          <p:cNvPr id="232" name="4. オプション…"/>
          <p:cNvSpPr txBox="1"/>
          <p:nvPr/>
        </p:nvSpPr>
        <p:spPr>
          <a:xfrm>
            <a:off x="16692787" y="8970770"/>
            <a:ext cx="3069057" cy="1314451"/>
          </a:xfrm>
          <a:prstGeom prst="rect">
            <a:avLst/>
          </a:prstGeom>
          <a:solidFill>
            <a:srgbClr val="ED220D"/>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latin typeface="+mn-lt"/>
                <a:ea typeface="+mn-ea"/>
                <a:cs typeface="+mn-cs"/>
                <a:sym typeface="ヒラギノ角ゴ ProN W3"/>
              </a:defRPr>
            </a:pPr>
            <a:r>
              <a:t>4. オプション</a:t>
            </a:r>
          </a:p>
          <a:p>
            <a:pPr>
              <a:defRPr sz="3700">
                <a:solidFill>
                  <a:srgbClr val="FFFFFF"/>
                </a:solidFill>
                <a:latin typeface="+mn-lt"/>
                <a:ea typeface="+mn-ea"/>
                <a:cs typeface="+mn-cs"/>
                <a:sym typeface="ヒラギノ角ゴ ProN W3"/>
              </a:defRPr>
            </a:pPr>
            <a:r>
              <a:t>(演習メイン)</a:t>
            </a:r>
          </a:p>
        </p:txBody>
      </p:sp>
      <p:sp>
        <p:nvSpPr>
          <p:cNvPr id="233" name="四角形"/>
          <p:cNvSpPr/>
          <p:nvPr/>
        </p:nvSpPr>
        <p:spPr>
          <a:xfrm>
            <a:off x="-13722" y="-7593"/>
            <a:ext cx="24411444" cy="1129306"/>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34" name="実装案"/>
          <p:cNvSpPr txBox="1"/>
          <p:nvPr/>
        </p:nvSpPr>
        <p:spPr>
          <a:xfrm>
            <a:off x="5151504" y="1417043"/>
            <a:ext cx="1701801" cy="6540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100">
                <a:solidFill>
                  <a:srgbClr val="5E5E5E"/>
                </a:solidFill>
                <a:latin typeface="+mn-lt"/>
                <a:ea typeface="+mn-ea"/>
                <a:cs typeface="+mn-cs"/>
                <a:sym typeface="ヒラギノ角ゴ ProN W3"/>
              </a:defRPr>
            </a:lvl1pPr>
          </a:lstStyle>
          <a:p>
            <a:r>
              <a:t>実装案</a:t>
            </a:r>
          </a:p>
        </p:txBody>
      </p:sp>
      <p:sp>
        <p:nvSpPr>
          <p:cNvPr id="235" name="数理・データサイエンス教育強化拠点コンソーシアムによるリテラシーレベルのモデルカリキュラム"/>
          <p:cNvSpPr txBox="1"/>
          <p:nvPr/>
        </p:nvSpPr>
        <p:spPr>
          <a:xfrm>
            <a:off x="1253754" y="264960"/>
            <a:ext cx="2187649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3800">
                <a:solidFill>
                  <a:srgbClr val="FFFFFF"/>
                </a:solidFill>
              </a:defRPr>
            </a:lvl1pPr>
          </a:lstStyle>
          <a:p>
            <a:r>
              <a:t>数理・データサイエンス教育強化拠点コンソーシアムによるリテラシーレベルのモデルカリキュラム</a:t>
            </a:r>
          </a:p>
        </p:txBody>
      </p:sp>
      <p:sp>
        <p:nvSpPr>
          <p:cNvPr id="236" name="2021年度：科目1つ新設 + 既存のDS科目を改変"/>
          <p:cNvSpPr txBox="1"/>
          <p:nvPr/>
        </p:nvSpPr>
        <p:spPr>
          <a:xfrm>
            <a:off x="1404229" y="2366424"/>
            <a:ext cx="934875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300">
                <a:solidFill>
                  <a:srgbClr val="5E5E5E"/>
                </a:solidFill>
                <a:latin typeface="+mn-lt"/>
                <a:ea typeface="+mn-ea"/>
                <a:cs typeface="+mn-cs"/>
                <a:sym typeface="ヒラギノ角ゴ ProN W3"/>
              </a:defRPr>
            </a:lvl1pPr>
          </a:lstStyle>
          <a:p>
            <a:r>
              <a:t>2021年度：科目1つ新設 + 既存のDS科目を改変</a:t>
            </a:r>
          </a:p>
        </p:txBody>
      </p:sp>
      <p:sp>
        <p:nvSpPr>
          <p:cNvPr id="237" name="2022年度：さらに1つ科目新設し、演習科目強化"/>
          <p:cNvSpPr txBox="1"/>
          <p:nvPr/>
        </p:nvSpPr>
        <p:spPr>
          <a:xfrm>
            <a:off x="1065406" y="3052468"/>
            <a:ext cx="9453945"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3300">
                <a:solidFill>
                  <a:srgbClr val="5E5E5E"/>
                </a:solidFill>
                <a:latin typeface="+mn-lt"/>
                <a:ea typeface="+mn-ea"/>
                <a:cs typeface="+mn-cs"/>
                <a:sym typeface="ヒラギノ角ゴ ProN W3"/>
              </a:defRPr>
            </a:lvl1pPr>
          </a:lstStyle>
          <a:p>
            <a:r>
              <a:t>2022年度：さらに1つ科目新設し、演習科目強化</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スクリーンショット 2021-07-15 10.48.14.png" descr="スクリーンショット 2021-07-15 10.48.1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795" y="2412407"/>
            <a:ext cx="6893192" cy="3855514"/>
          </a:xfrm>
          <a:prstGeom prst="rect">
            <a:avLst/>
          </a:prstGeom>
          <a:ln w="25400">
            <a:solidFill>
              <a:srgbClr val="000000"/>
            </a:solidFill>
            <a:miter lim="400000"/>
          </a:ln>
        </p:spPr>
      </p:pic>
      <p:pic>
        <p:nvPicPr>
          <p:cNvPr id="240" name="スクリーンショット 2021-07-15 10.49.49.png" descr="スクリーンショット 2021-07-15 10.49.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7185" y="2412407"/>
            <a:ext cx="6839970" cy="3855514"/>
          </a:xfrm>
          <a:prstGeom prst="rect">
            <a:avLst/>
          </a:prstGeom>
          <a:ln w="25400">
            <a:solidFill>
              <a:srgbClr val="000000"/>
            </a:solidFill>
            <a:miter lim="400000"/>
          </a:ln>
        </p:spPr>
      </p:pic>
      <p:pic>
        <p:nvPicPr>
          <p:cNvPr id="241" name="スクリーンショット 2021-07-15 10.50.32.png" descr="スクリーンショット 2021-07-15 10.50.3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258" y="7467231"/>
            <a:ext cx="6839969" cy="3836362"/>
          </a:xfrm>
          <a:prstGeom prst="rect">
            <a:avLst/>
          </a:prstGeom>
          <a:ln w="25400">
            <a:solidFill>
              <a:srgbClr val="000000"/>
            </a:solidFill>
            <a:miter lim="400000"/>
          </a:ln>
        </p:spPr>
      </p:pic>
      <p:pic>
        <p:nvPicPr>
          <p:cNvPr id="242" name="スクリーンショット 2021-07-15 10.51.02.png" descr="スクリーンショット 2021-07-15 10.51.0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8914" y="7443983"/>
            <a:ext cx="6816513" cy="3859610"/>
          </a:xfrm>
          <a:prstGeom prst="rect">
            <a:avLst/>
          </a:prstGeom>
          <a:ln w="25400">
            <a:solidFill>
              <a:srgbClr val="000000"/>
            </a:solidFill>
            <a:miter lim="400000"/>
          </a:ln>
        </p:spPr>
      </p:pic>
      <p:pic>
        <p:nvPicPr>
          <p:cNvPr id="243" name="スクリーンショット 2021-07-15 10.54.49.png" descr="スクリーンショット 2021-07-15 10.54.49.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038025" y="4458250"/>
            <a:ext cx="7843364" cy="4799500"/>
          </a:xfrm>
          <a:prstGeom prst="rect">
            <a:avLst/>
          </a:prstGeom>
          <a:ln w="25400">
            <a:solidFill>
              <a:srgbClr val="000000"/>
            </a:solidFill>
            <a:miter lim="400000"/>
          </a:ln>
        </p:spPr>
      </p:pic>
      <p:sp>
        <p:nvSpPr>
          <p:cNvPr id="244" name="Windowsの学生はWinPython、Macの学生はAnacondaという…"/>
          <p:cNvSpPr txBox="1"/>
          <p:nvPr/>
        </p:nvSpPr>
        <p:spPr>
          <a:xfrm>
            <a:off x="94699" y="11628151"/>
            <a:ext cx="14405192" cy="1352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3900">
                <a:latin typeface="+mn-lt"/>
                <a:ea typeface="+mn-ea"/>
                <a:cs typeface="+mn-cs"/>
                <a:sym typeface="ヒラギノ角ゴ ProN W3"/>
              </a:defRPr>
            </a:pPr>
            <a:r>
              <a:t>Windowsの学生はWinPython、Macの学生はAnacondaという</a:t>
            </a:r>
          </a:p>
          <a:p>
            <a:pPr defTabSz="2438338">
              <a:defRPr sz="3900">
                <a:latin typeface="+mn-lt"/>
                <a:ea typeface="+mn-ea"/>
                <a:cs typeface="+mn-cs"/>
                <a:sym typeface="ヒラギノ角ゴ ProN W3"/>
              </a:defRPr>
            </a:pPr>
            <a:r>
              <a:t>それぞれ導入に最適な実行ツールを準備</a:t>
            </a:r>
          </a:p>
        </p:txBody>
      </p:sp>
      <p:sp>
        <p:nvSpPr>
          <p:cNvPr id="245" name="矢印"/>
          <p:cNvSpPr/>
          <p:nvPr/>
        </p:nvSpPr>
        <p:spPr>
          <a:xfrm>
            <a:off x="14427589" y="6223000"/>
            <a:ext cx="1270001"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46" name="全履修学生がspyderという上記環境で…"/>
          <p:cNvSpPr txBox="1"/>
          <p:nvPr/>
        </p:nvSpPr>
        <p:spPr>
          <a:xfrm>
            <a:off x="15849514" y="9960339"/>
            <a:ext cx="8220383"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defRPr sz="3600">
                <a:latin typeface="+mn-lt"/>
                <a:ea typeface="+mn-ea"/>
                <a:cs typeface="+mn-cs"/>
                <a:sym typeface="ヒラギノ角ゴ ProN W3"/>
              </a:defRPr>
            </a:pPr>
            <a:r>
              <a:t>全履修学生がspyderという上記環境で</a:t>
            </a:r>
          </a:p>
          <a:p>
            <a:pPr algn="l" defTabSz="2438338">
              <a:defRPr sz="3600">
                <a:latin typeface="+mn-lt"/>
                <a:ea typeface="+mn-ea"/>
                <a:cs typeface="+mn-cs"/>
                <a:sym typeface="ヒラギノ角ゴ ProN W3"/>
              </a:defRPr>
            </a:pPr>
            <a:r>
              <a:t>いつでもpythonが行える環境を構築</a:t>
            </a:r>
          </a:p>
        </p:txBody>
      </p:sp>
      <p:sp>
        <p:nvSpPr>
          <p:cNvPr id="247" name="四角形"/>
          <p:cNvSpPr/>
          <p:nvPr/>
        </p:nvSpPr>
        <p:spPr>
          <a:xfrm>
            <a:off x="-13722" y="-7593"/>
            <a:ext cx="24411444" cy="1352551"/>
          </a:xfrm>
          <a:prstGeom prst="rect">
            <a:avLst/>
          </a:prstGeom>
          <a:gradFill>
            <a:gsLst>
              <a:gs pos="0">
                <a:schemeClr val="accent6"/>
              </a:gs>
              <a:gs pos="100000">
                <a:schemeClr val="accent6">
                  <a:hueOff val="-146070"/>
                  <a:satOff val="-10048"/>
                  <a:lumOff val="-30626"/>
                </a:schemeClr>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48" name="必修科目「情報処理」でのpythonの導入"/>
          <p:cNvSpPr txBox="1"/>
          <p:nvPr/>
        </p:nvSpPr>
        <p:spPr>
          <a:xfrm>
            <a:off x="7067477" y="316257"/>
            <a:ext cx="11327665"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4700">
                <a:solidFill>
                  <a:srgbClr val="FFFFFF"/>
                </a:solidFill>
              </a:defRPr>
            </a:lvl1pPr>
          </a:lstStyle>
          <a:p>
            <a:r>
              <a:t>必修科目「情報処理」でのpythonの導入</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9C2D6DC-BB94-4B5A-AC43-1ED9531B6087}"/>
</file>

<file path=customXml/itemProps2.xml><?xml version="1.0" encoding="utf-8"?>
<ds:datastoreItem xmlns:ds="http://schemas.openxmlformats.org/officeDocument/2006/customXml" ds:itemID="{BAE2335C-3977-441A-AA2B-51C538320EE1}"/>
</file>

<file path=customXml/itemProps3.xml><?xml version="1.0" encoding="utf-8"?>
<ds:datastoreItem xmlns:ds="http://schemas.openxmlformats.org/officeDocument/2006/customXml" ds:itemID="{35BF1513-2882-4921-B6FF-1826F03F7061}"/>
</file>

<file path=docProps/app.xml><?xml version="1.0" encoding="utf-8"?>
<Properties xmlns="http://schemas.openxmlformats.org/officeDocument/2006/extended-properties" xmlns:vt="http://schemas.openxmlformats.org/officeDocument/2006/docPropsVTypes">
  <TotalTime>43</TotalTime>
  <Words>1378</Words>
  <Application>Microsoft Office PowerPoint</Application>
  <PresentationFormat>ユーザー設定</PresentationFormat>
  <Paragraphs>330</Paragraphs>
  <Slides>26</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26</vt:i4>
      </vt:variant>
    </vt:vector>
  </HeadingPairs>
  <TitlesOfParts>
    <vt:vector size="37" baseType="lpstr">
      <vt:lpstr>Canela Bold</vt:lpstr>
      <vt:lpstr>Canela Text Regular</vt:lpstr>
      <vt:lpstr>Graphik</vt:lpstr>
      <vt:lpstr>Graphik-Medium</vt:lpstr>
      <vt:lpstr>Graphik-SemiboldItalic</vt:lpstr>
      <vt:lpstr>Helvetica Neue Light</vt:lpstr>
      <vt:lpstr>ヒラギノ角ゴ ProN W3</vt:lpstr>
      <vt:lpstr>ヒラギノ角ゴ ProN W6</vt:lpstr>
      <vt:lpstr>ヒラギノ丸ゴ ProN W4</vt:lpstr>
      <vt:lpstr>Arial</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毅顕 須藤</cp:lastModifiedBy>
  <cp:revision>5</cp:revision>
  <dcterms:modified xsi:type="dcterms:W3CDTF">2023-01-23T01:36:04Z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